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43"/>
  </p:notesMasterIdLst>
  <p:handoutMasterIdLst>
    <p:handoutMasterId r:id="rId44"/>
  </p:handoutMasterIdLst>
  <p:sldIdLst>
    <p:sldId id="257" r:id="rId2"/>
    <p:sldId id="259" r:id="rId3"/>
    <p:sldId id="260" r:id="rId4"/>
    <p:sldId id="264" r:id="rId5"/>
    <p:sldId id="265" r:id="rId6"/>
    <p:sldId id="266" r:id="rId7"/>
    <p:sldId id="267" r:id="rId8"/>
    <p:sldId id="268" r:id="rId9"/>
    <p:sldId id="269" r:id="rId10"/>
    <p:sldId id="270" r:id="rId11"/>
    <p:sldId id="279" r:id="rId12"/>
    <p:sldId id="280" r:id="rId13"/>
    <p:sldId id="290" r:id="rId14"/>
    <p:sldId id="291" r:id="rId15"/>
    <p:sldId id="293" r:id="rId16"/>
    <p:sldId id="295" r:id="rId17"/>
    <p:sldId id="296" r:id="rId18"/>
    <p:sldId id="261" r:id="rId19"/>
    <p:sldId id="271" r:id="rId20"/>
    <p:sldId id="272" r:id="rId21"/>
    <p:sldId id="273" r:id="rId22"/>
    <p:sldId id="274" r:id="rId23"/>
    <p:sldId id="275" r:id="rId24"/>
    <p:sldId id="276" r:id="rId25"/>
    <p:sldId id="277" r:id="rId26"/>
    <p:sldId id="298" r:id="rId27"/>
    <p:sldId id="299" r:id="rId28"/>
    <p:sldId id="297" r:id="rId29"/>
    <p:sldId id="300" r:id="rId30"/>
    <p:sldId id="301" r:id="rId31"/>
    <p:sldId id="263" r:id="rId32"/>
    <p:sldId id="283" r:id="rId33"/>
    <p:sldId id="284" r:id="rId34"/>
    <p:sldId id="285" r:id="rId35"/>
    <p:sldId id="286" r:id="rId36"/>
    <p:sldId id="287" r:id="rId37"/>
    <p:sldId id="302" r:id="rId38"/>
    <p:sldId id="288" r:id="rId39"/>
    <p:sldId id="303" r:id="rId40"/>
    <p:sldId id="289" r:id="rId41"/>
    <p:sldId id="304" r:id="rId42"/>
  </p:sldIdLst>
  <p:sldSz cx="9144000" cy="6858000" type="screen4x3"/>
  <p:notesSz cx="6858000" cy="9144000"/>
  <p:defaultTextStyle>
    <a:lvl1pPr marL="0" algn="l" rtl="0" latinLnBrk="0">
      <a:defRPr lang="es-ES" sz="1800" kern="1200">
        <a:solidFill>
          <a:schemeClr val="tx1"/>
        </a:solidFill>
        <a:latin typeface="+mn-lt"/>
        <a:ea typeface="+mn-ea"/>
        <a:cs typeface="+mn-cs"/>
      </a:defRPr>
    </a:lvl1pPr>
    <a:lvl2pPr marL="457200" algn="l" rtl="0" latinLnBrk="0">
      <a:defRPr lang="es-ES" sz="1800" kern="1200">
        <a:solidFill>
          <a:schemeClr val="tx1"/>
        </a:solidFill>
        <a:latin typeface="+mn-lt"/>
        <a:ea typeface="+mn-ea"/>
        <a:cs typeface="+mn-cs"/>
      </a:defRPr>
    </a:lvl2pPr>
    <a:lvl3pPr marL="914400" algn="l" rtl="0" latinLnBrk="0">
      <a:defRPr lang="es-ES" sz="1800" kern="1200">
        <a:solidFill>
          <a:schemeClr val="tx1"/>
        </a:solidFill>
        <a:latin typeface="+mn-lt"/>
        <a:ea typeface="+mn-ea"/>
        <a:cs typeface="+mn-cs"/>
      </a:defRPr>
    </a:lvl3pPr>
    <a:lvl4pPr marL="1371600" algn="l" rtl="0" latinLnBrk="0">
      <a:defRPr lang="es-ES" sz="1800" kern="1200">
        <a:solidFill>
          <a:schemeClr val="tx1"/>
        </a:solidFill>
        <a:latin typeface="+mn-lt"/>
        <a:ea typeface="+mn-ea"/>
        <a:cs typeface="+mn-cs"/>
      </a:defRPr>
    </a:lvl4pPr>
    <a:lvl5pPr marL="1828800" algn="l" rtl="0" latinLnBrk="0">
      <a:defRPr lang="es-ES" sz="1800" kern="1200">
        <a:solidFill>
          <a:schemeClr val="tx1"/>
        </a:solidFill>
        <a:latin typeface="+mn-lt"/>
        <a:ea typeface="+mn-ea"/>
        <a:cs typeface="+mn-cs"/>
      </a:defRPr>
    </a:lvl5pPr>
    <a:lvl6pPr marL="2286000" algn="l" rtl="0" latinLnBrk="0">
      <a:defRPr lang="es-ES" sz="1800" kern="1200">
        <a:solidFill>
          <a:schemeClr val="tx1"/>
        </a:solidFill>
        <a:latin typeface="+mn-lt"/>
        <a:ea typeface="+mn-ea"/>
        <a:cs typeface="+mn-cs"/>
      </a:defRPr>
    </a:lvl6pPr>
    <a:lvl7pPr marL="2743200" algn="l" rtl="0" latinLnBrk="0">
      <a:defRPr lang="es-ES" sz="1800" kern="1200">
        <a:solidFill>
          <a:schemeClr val="tx1"/>
        </a:solidFill>
        <a:latin typeface="+mn-lt"/>
        <a:ea typeface="+mn-ea"/>
        <a:cs typeface="+mn-cs"/>
      </a:defRPr>
    </a:lvl7pPr>
    <a:lvl8pPr marL="3200400" algn="l" rtl="0" latinLnBrk="0">
      <a:defRPr lang="es-ES" sz="1800" kern="1200">
        <a:solidFill>
          <a:schemeClr val="tx1"/>
        </a:solidFill>
        <a:latin typeface="+mn-lt"/>
        <a:ea typeface="+mn-ea"/>
        <a:cs typeface="+mn-cs"/>
      </a:defRPr>
    </a:lvl8pPr>
    <a:lvl9pPr marL="3657600" algn="l" rtl="0" latinLnBrk="0">
      <a:defRPr lang="es-ES" sz="1800" kern="1200">
        <a:solidFill>
          <a:schemeClr val="tx1"/>
        </a:solidFill>
        <a:latin typeface="+mn-lt"/>
        <a:ea typeface="+mn-ea"/>
        <a:cs typeface="+mn-cs"/>
      </a:defRPr>
    </a:lvl9pPr>
    <a:extLst/>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07" autoAdjust="0"/>
    <p:restoredTop sz="94050" autoAdjust="0"/>
  </p:normalViewPr>
  <p:slideViewPr>
    <p:cSldViewPr>
      <p:cViewPr>
        <p:scale>
          <a:sx n="100" d="100"/>
          <a:sy n="100" d="100"/>
        </p:scale>
        <p:origin x="-600" y="5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5" d="100"/>
        <a:sy n="25"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latinLnBrk="0">
              <a:defRPr lang="es-ES" sz="1200"/>
            </a:lvl1pPr>
            <a:extLst/>
          </a:lstStyle>
          <a:p>
            <a:endParaRPr lang="es-ES"/>
          </a:p>
        </p:txBody>
      </p:sp>
      <p:sp>
        <p:nvSpPr>
          <p:cNvPr id="3" name="Rectangle 3"/>
          <p:cNvSpPr>
            <a:spLocks noGrp="1"/>
          </p:cNvSpPr>
          <p:nvPr>
            <p:ph type="dt" sz="quarter" idx="1"/>
          </p:nvPr>
        </p:nvSpPr>
        <p:spPr>
          <a:xfrm>
            <a:off x="3884613" y="0"/>
            <a:ext cx="2971800" cy="457200"/>
          </a:xfrm>
          <a:prstGeom prst="rect">
            <a:avLst/>
          </a:prstGeom>
        </p:spPr>
        <p:txBody>
          <a:bodyPr vert="horz" rtlCol="0"/>
          <a:lstStyle>
            <a:lvl1pPr algn="r" latinLnBrk="0">
              <a:defRPr lang="es-ES" sz="1200"/>
            </a:lvl1pPr>
            <a:extLst/>
          </a:lstStyle>
          <a:p>
            <a:fld id="{54D4857D-62A5-486B-9129-468003D7E020}" type="datetimeFigureOut">
              <a:rPr lang="es-ES" smtClean="0"/>
              <a:pPr/>
              <a:t>16/01/2014</a:t>
            </a:fld>
            <a:endParaRPr lang="es-ES"/>
          </a:p>
        </p:txBody>
      </p:sp>
      <p:sp>
        <p:nvSpPr>
          <p:cNvPr id="4" name="Rectangle 4"/>
          <p:cNvSpPr>
            <a:spLocks noGrp="1"/>
          </p:cNvSpPr>
          <p:nvPr>
            <p:ph type="ftr" sz="quarter" idx="2"/>
          </p:nvPr>
        </p:nvSpPr>
        <p:spPr>
          <a:xfrm>
            <a:off x="0" y="8685213"/>
            <a:ext cx="2971800" cy="457200"/>
          </a:xfrm>
          <a:prstGeom prst="rect">
            <a:avLst/>
          </a:prstGeom>
        </p:spPr>
        <p:txBody>
          <a:bodyPr vert="horz" rtlCol="0" anchor="b"/>
          <a:lstStyle>
            <a:lvl1pPr algn="l" latinLnBrk="0">
              <a:defRPr lang="es-ES" sz="1200"/>
            </a:lvl1pPr>
            <a:extLst/>
          </a:lstStyle>
          <a:p>
            <a:endParaRPr lang="es-ES"/>
          </a:p>
        </p:txBody>
      </p:sp>
      <p:sp>
        <p:nvSpPr>
          <p:cNvPr id="5" name="Rectangle 5"/>
          <p:cNvSpPr>
            <a:spLocks noGrp="1"/>
          </p:cNvSpPr>
          <p:nvPr>
            <p:ph type="sldNum" sz="quarter" idx="3"/>
          </p:nvPr>
        </p:nvSpPr>
        <p:spPr>
          <a:xfrm>
            <a:off x="3884613" y="8685213"/>
            <a:ext cx="2971800" cy="457200"/>
          </a:xfrm>
          <a:prstGeom prst="rect">
            <a:avLst/>
          </a:prstGeom>
        </p:spPr>
        <p:txBody>
          <a:bodyPr vert="horz" rtlCol="0" anchor="b"/>
          <a:lstStyle>
            <a:lvl1pPr algn="r" latinLnBrk="0">
              <a:defRPr lang="es-ES" sz="1200"/>
            </a:lvl1pPr>
            <a:extLst/>
          </a:lstStyle>
          <a:p>
            <a:fld id="{2EBE4566-6F3A-4CC1-BD6C-9C510D05F126}" type="slidenum">
              <a:rPr lang="es-ES" smtClean="0"/>
              <a:pPr/>
              <a:t>‹Nº›</a:t>
            </a:fld>
            <a:endParaRPr lang="es-ES"/>
          </a:p>
        </p:txBody>
      </p:sp>
    </p:spTree>
    <p:extLst>
      <p:ext uri="{BB962C8B-B14F-4D97-AF65-F5344CB8AC3E}">
        <p14:creationId xmlns:p14="http://schemas.microsoft.com/office/powerpoint/2010/main" val="15175145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latinLnBrk="0">
              <a:defRPr lang="es-ES" sz="1200"/>
            </a:lvl1pPr>
            <a:extLst/>
          </a:lstStyle>
          <a:p>
            <a:endParaRPr lang="es-ES"/>
          </a:p>
        </p:txBody>
      </p:sp>
      <p:sp>
        <p:nvSpPr>
          <p:cNvPr id="3" name="Rectangle 3"/>
          <p:cNvSpPr>
            <a:spLocks noGrp="1"/>
          </p:cNvSpPr>
          <p:nvPr>
            <p:ph type="dt" idx="1"/>
          </p:nvPr>
        </p:nvSpPr>
        <p:spPr>
          <a:xfrm>
            <a:off x="3884613" y="0"/>
            <a:ext cx="2971800" cy="457200"/>
          </a:xfrm>
          <a:prstGeom prst="rect">
            <a:avLst/>
          </a:prstGeom>
        </p:spPr>
        <p:txBody>
          <a:bodyPr vert="horz" rtlCol="0"/>
          <a:lstStyle>
            <a:lvl1pPr algn="r" latinLnBrk="0">
              <a:defRPr lang="es-ES" sz="1200"/>
            </a:lvl1pPr>
            <a:extLst/>
          </a:lstStyle>
          <a:p>
            <a:fld id="{2D2EF2CE-B28C-4ED4-8FD0-48BB3F48846A}" type="datetimeFigureOut">
              <a:rPr lang="es-ES"/>
              <a:pPr/>
              <a:t>16/01/2014</a:t>
            </a:fld>
            <a:endParaRPr lang="es-ES"/>
          </a:p>
        </p:txBody>
      </p:sp>
      <p:sp>
        <p:nvSpPr>
          <p:cNvPr id="4" name="Rectangle 4"/>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extLst/>
          </a:lstStyle>
          <a:p>
            <a:endParaRPr lang="es-ES"/>
          </a:p>
        </p:txBody>
      </p:sp>
      <p:sp>
        <p:nvSpPr>
          <p:cNvPr id="5" name="Rectangle 5"/>
          <p:cNvSpPr>
            <a:spLocks noGrp="1"/>
          </p:cNvSpPr>
          <p:nvPr>
            <p:ph type="body" sz="quarter" idx="3"/>
          </p:nvPr>
        </p:nvSpPr>
        <p:spPr>
          <a:xfrm>
            <a:off x="685800" y="4343400"/>
            <a:ext cx="5486400" cy="4114800"/>
          </a:xfrm>
          <a:prstGeom prst="rect">
            <a:avLst/>
          </a:prstGeom>
        </p:spPr>
        <p:txBody>
          <a:bodyPr vert="horz" rtlCol="0">
            <a:normAutofit/>
          </a:bodyPr>
          <a:lstStyle>
            <a:extLs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Rectangle 6"/>
          <p:cNvSpPr>
            <a:spLocks noGrp="1"/>
          </p:cNvSpPr>
          <p:nvPr>
            <p:ph type="ftr" sz="quarter" idx="4"/>
          </p:nvPr>
        </p:nvSpPr>
        <p:spPr>
          <a:xfrm>
            <a:off x="0" y="8685213"/>
            <a:ext cx="2971800" cy="457200"/>
          </a:xfrm>
          <a:prstGeom prst="rect">
            <a:avLst/>
          </a:prstGeom>
        </p:spPr>
        <p:txBody>
          <a:bodyPr vert="horz" rtlCol="0" anchor="b"/>
          <a:lstStyle>
            <a:lvl1pPr algn="l" latinLnBrk="0">
              <a:defRPr lang="es-ES" sz="1200"/>
            </a:lvl1pPr>
            <a:extLst/>
          </a:lstStyle>
          <a:p>
            <a:endParaRPr lang="es-ES"/>
          </a:p>
        </p:txBody>
      </p:sp>
      <p:sp>
        <p:nvSpPr>
          <p:cNvPr id="7" name="Rectangle 7"/>
          <p:cNvSpPr>
            <a:spLocks noGrp="1"/>
          </p:cNvSpPr>
          <p:nvPr>
            <p:ph type="sldNum" sz="quarter" idx="5"/>
          </p:nvPr>
        </p:nvSpPr>
        <p:spPr>
          <a:xfrm>
            <a:off x="3884613" y="8685213"/>
            <a:ext cx="2971800" cy="457200"/>
          </a:xfrm>
          <a:prstGeom prst="rect">
            <a:avLst/>
          </a:prstGeom>
        </p:spPr>
        <p:txBody>
          <a:bodyPr vert="horz" rtlCol="0" anchor="b"/>
          <a:lstStyle>
            <a:lvl1pPr algn="r" latinLnBrk="0">
              <a:defRPr lang="es-ES" sz="1200"/>
            </a:lvl1pPr>
            <a:extLst/>
          </a:lstStyle>
          <a:p>
            <a:fld id="{61807874-5299-41B2-A37A-6AA3547857F4}" type="slidenum">
              <a:rPr/>
              <a:pPr/>
              <a:t>‹Nº›</a:t>
            </a:fld>
            <a:endParaRPr lang="es-ES"/>
          </a:p>
        </p:txBody>
      </p:sp>
    </p:spTree>
    <p:extLst>
      <p:ext uri="{BB962C8B-B14F-4D97-AF65-F5344CB8AC3E}">
        <p14:creationId xmlns:p14="http://schemas.microsoft.com/office/powerpoint/2010/main" val="2100042420"/>
      </p:ext>
    </p:extLst>
  </p:cSld>
  <p:clrMap bg1="lt1" tx1="dk1" bg2="lt2" tx2="dk2" accent1="accent1" accent2="accent2" accent3="accent3" accent4="accent4" accent5="accent5" accent6="accent6" hlink="hlink" folHlink="folHlink"/>
  <p:notesStyle>
    <a:lvl1pPr marL="0" algn="l" rtl="0" latinLnBrk="0">
      <a:defRPr lang="es-ES" sz="1200" kern="1200">
        <a:solidFill>
          <a:schemeClr val="tx1"/>
        </a:solidFill>
        <a:latin typeface="+mn-lt"/>
        <a:ea typeface="+mn-ea"/>
        <a:cs typeface="+mn-cs"/>
      </a:defRPr>
    </a:lvl1pPr>
    <a:lvl2pPr marL="457200" algn="l" rtl="0" latinLnBrk="0">
      <a:defRPr lang="es-ES" sz="1200" kern="1200">
        <a:solidFill>
          <a:schemeClr val="tx1"/>
        </a:solidFill>
        <a:latin typeface="+mn-lt"/>
        <a:ea typeface="+mn-ea"/>
        <a:cs typeface="+mn-cs"/>
      </a:defRPr>
    </a:lvl2pPr>
    <a:lvl3pPr marL="914400" algn="l" rtl="0" latinLnBrk="0">
      <a:defRPr lang="es-ES" sz="1200" kern="1200">
        <a:solidFill>
          <a:schemeClr val="tx1"/>
        </a:solidFill>
        <a:latin typeface="+mn-lt"/>
        <a:ea typeface="+mn-ea"/>
        <a:cs typeface="+mn-cs"/>
      </a:defRPr>
    </a:lvl3pPr>
    <a:lvl4pPr marL="1371600" algn="l" rtl="0" latinLnBrk="0">
      <a:defRPr lang="es-ES" sz="1200" kern="1200">
        <a:solidFill>
          <a:schemeClr val="tx1"/>
        </a:solidFill>
        <a:latin typeface="+mn-lt"/>
        <a:ea typeface="+mn-ea"/>
        <a:cs typeface="+mn-cs"/>
      </a:defRPr>
    </a:lvl4pPr>
    <a:lvl5pPr marL="1828800" algn="l" rtl="0" latinLnBrk="0">
      <a:defRPr lang="es-ES" sz="1200" kern="1200">
        <a:solidFill>
          <a:schemeClr val="tx1"/>
        </a:solidFill>
        <a:latin typeface="+mn-lt"/>
        <a:ea typeface="+mn-ea"/>
        <a:cs typeface="+mn-cs"/>
      </a:defRPr>
    </a:lvl5pPr>
    <a:lvl6pPr marL="2286000" algn="l" rtl="0" latinLnBrk="0">
      <a:defRPr lang="es-ES" sz="1200" kern="1200">
        <a:solidFill>
          <a:schemeClr val="tx1"/>
        </a:solidFill>
        <a:latin typeface="+mn-lt"/>
        <a:ea typeface="+mn-ea"/>
        <a:cs typeface="+mn-cs"/>
      </a:defRPr>
    </a:lvl6pPr>
    <a:lvl7pPr marL="2743200" algn="l" rtl="0" latinLnBrk="0">
      <a:defRPr lang="es-ES" sz="1200" kern="1200">
        <a:solidFill>
          <a:schemeClr val="tx1"/>
        </a:solidFill>
        <a:latin typeface="+mn-lt"/>
        <a:ea typeface="+mn-ea"/>
        <a:cs typeface="+mn-cs"/>
      </a:defRPr>
    </a:lvl7pPr>
    <a:lvl8pPr marL="3200400" algn="l" rtl="0" latinLnBrk="0">
      <a:defRPr lang="es-ES" sz="1200" kern="1200">
        <a:solidFill>
          <a:schemeClr val="tx1"/>
        </a:solidFill>
        <a:latin typeface="+mn-lt"/>
        <a:ea typeface="+mn-ea"/>
        <a:cs typeface="+mn-cs"/>
      </a:defRPr>
    </a:lvl8pPr>
    <a:lvl9pPr marL="3657600" algn="l" rtl="0" latinLnBrk="0">
      <a:defRPr lang="es-ES"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1</a:t>
            </a:fld>
            <a:endParaRPr lang="es-E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11</a:t>
            </a:fld>
            <a:endParaRPr lang="es-E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12</a:t>
            </a:fld>
            <a:endParaRPr lang="es-E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13</a:t>
            </a:fld>
            <a:endParaRPr lang="es-E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14</a:t>
            </a:fld>
            <a:endParaRPr lang="es-E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15</a:t>
            </a:fld>
            <a:endParaRPr lang="es-E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16</a:t>
            </a:fld>
            <a:endParaRPr lang="es-E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17</a:t>
            </a:fld>
            <a:endParaRPr lang="es-E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19</a:t>
            </a:fld>
            <a:endParaRPr lang="es-E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20</a:t>
            </a:fld>
            <a:endParaRPr lang="es-E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21</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3</a:t>
            </a:fld>
            <a:endParaRPr lang="es-E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22</a:t>
            </a:fld>
            <a:endParaRPr lang="es-E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23</a:t>
            </a:fld>
            <a:endParaRPr lang="es-E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24</a:t>
            </a:fld>
            <a:endParaRPr lang="es-E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25</a:t>
            </a:fld>
            <a:endParaRPr lang="es-E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26</a:t>
            </a:fld>
            <a:endParaRPr lang="es-E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27</a:t>
            </a:fld>
            <a:endParaRPr lang="es-E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28</a:t>
            </a:fld>
            <a:endParaRPr lang="es-E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29</a:t>
            </a:fld>
            <a:endParaRPr lang="es-E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30</a:t>
            </a:fld>
            <a:endParaRPr lang="es-E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32</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4</a:t>
            </a:fld>
            <a:endParaRPr lang="es-E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33</a:t>
            </a:fld>
            <a:endParaRPr lang="es-E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34</a:t>
            </a:fld>
            <a:endParaRPr lang="es-E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35</a:t>
            </a:fld>
            <a:endParaRPr lang="es-E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36</a:t>
            </a:fld>
            <a:endParaRPr lang="es-E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37</a:t>
            </a:fld>
            <a:endParaRPr lang="es-E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38</a:t>
            </a:fld>
            <a:endParaRPr lang="es-E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39</a:t>
            </a:fld>
            <a:endParaRPr lang="es-E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40</a:t>
            </a:fld>
            <a:endParaRPr lang="es-E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41</a:t>
            </a:fld>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5</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6</a:t>
            </a:fld>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7</a:t>
            </a:fld>
            <a:endParaRPr lang="es-E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8</a:t>
            </a:fld>
            <a:endParaRPr lang="es-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9</a:t>
            </a:fld>
            <a:endParaRPr lang="es-E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s-ES"/>
          </a:p>
        </p:txBody>
      </p:sp>
      <p:sp>
        <p:nvSpPr>
          <p:cNvPr id="4" name="Rectangle 4"/>
          <p:cNvSpPr>
            <a:spLocks noGrp="1"/>
          </p:cNvSpPr>
          <p:nvPr>
            <p:ph type="sldNum" sz="quarter" idx="10"/>
          </p:nvPr>
        </p:nvSpPr>
        <p:spPr/>
        <p:txBody>
          <a:bodyPr/>
          <a:lstStyle>
            <a:extLst/>
          </a:lstStyle>
          <a:p>
            <a:fld id="{61807874-5299-41B2-A37A-6AA3547857F4}" type="slidenum">
              <a:rPr lang="es-ES" smtClean="0"/>
              <a:pPr/>
              <a:t>10</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Diapositiva de título">
    <p:spTree>
      <p:nvGrpSpPr>
        <p:cNvPr id="1" name=""/>
        <p:cNvGrpSpPr/>
        <p:nvPr/>
      </p:nvGrpSpPr>
      <p:grpSpPr>
        <a:xfrm>
          <a:off x="0" y="0"/>
          <a:ext cx="0" cy="0"/>
          <a:chOff x="0" y="0"/>
          <a:chExt cx="0" cy="0"/>
        </a:xfrm>
      </p:grpSpPr>
      <p:sp>
        <p:nvSpPr>
          <p:cNvPr id="12" name="Rectangle 3"/>
          <p:cNvSpPr>
            <a:spLocks noGrp="1"/>
          </p:cNvSpPr>
          <p:nvPr>
            <p:ph type="subTitle" idx="1"/>
          </p:nvPr>
        </p:nvSpPr>
        <p:spPr>
          <a:xfrm>
            <a:off x="457200" y="5396132"/>
            <a:ext cx="8098302" cy="762000"/>
          </a:xfrm>
        </p:spPr>
        <p:txBody>
          <a:bodyPr/>
          <a:lstStyle>
            <a:lvl1pPr marL="0" indent="0" algn="r" eaLnBrk="1" latinLnBrk="0" hangingPunct="1">
              <a:buNone/>
              <a:defRPr kumimoji="0" lang="es-ES" sz="1400"/>
            </a:lvl1pPr>
            <a:lvl2pPr marL="457200" indent="0" algn="ctr" eaLnBrk="1" latinLnBrk="0" hangingPunct="1">
              <a:buNone/>
            </a:lvl2pPr>
            <a:lvl3pPr marL="914400" indent="0" algn="ctr" eaLnBrk="1" latinLnBrk="0" hangingPunct="1">
              <a:buNone/>
            </a:lvl3pPr>
            <a:lvl4pPr marL="1371600" indent="0" algn="ctr" eaLnBrk="1" latinLnBrk="0" hangingPunct="1">
              <a:buNone/>
            </a:lvl4pPr>
            <a:lvl5pPr marL="1828800" indent="0" algn="ctr" eaLnBrk="1" latinLnBrk="0" hangingPunct="1">
              <a:buNone/>
            </a:lvl5pPr>
            <a:lvl6pPr marL="2286000" indent="0" algn="ctr" eaLnBrk="1" latinLnBrk="0" hangingPunct="1">
              <a:buNone/>
            </a:lvl6pPr>
            <a:lvl7pPr marL="2743200" indent="0" algn="ctr" eaLnBrk="1" latinLnBrk="0" hangingPunct="1">
              <a:buNone/>
            </a:lvl7pPr>
            <a:lvl8pPr marL="3200400" indent="0" algn="ctr" eaLnBrk="1" latinLnBrk="0" hangingPunct="1">
              <a:buNone/>
            </a:lvl8pPr>
            <a:lvl9pPr marL="3657600" indent="0" algn="ctr" eaLnBrk="1" latinLnBrk="0" hangingPunct="1">
              <a:buNone/>
            </a:lvl9pPr>
            <a:extLst/>
          </a:lstStyle>
          <a:p>
            <a:pPr eaLnBrk="1" latinLnBrk="0" hangingPunct="1"/>
            <a:r>
              <a:rPr kumimoji="0" lang="es-ES_tradnl" smtClean="0"/>
              <a:t>Haga clic para modificar el estilo de subtítulo del patrón</a:t>
            </a:r>
            <a:endParaRPr kumimoji="0"/>
          </a:p>
        </p:txBody>
      </p:sp>
      <p:grpSp>
        <p:nvGrpSpPr>
          <p:cNvPr id="16" name="Group 23"/>
          <p:cNvGrpSpPr/>
          <p:nvPr/>
        </p:nvGrpSpPr>
        <p:grpSpPr>
          <a:xfrm>
            <a:off x="14990" y="1976657"/>
            <a:ext cx="2042410" cy="533400"/>
            <a:chOff x="0" y="2000250"/>
            <a:chExt cx="3733800" cy="533400"/>
          </a:xfrm>
        </p:grpSpPr>
        <p:sp>
          <p:nvSpPr>
            <p:cNvPr id="30" name="Rectangle 14"/>
            <p:cNvSpPr/>
            <p:nvPr/>
          </p:nvSpPr>
          <p:spPr>
            <a:xfrm>
              <a:off x="0" y="2381250"/>
              <a:ext cx="373380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kumimoji="0" lang="es-ES"/>
            </a:p>
          </p:txBody>
        </p:sp>
        <p:sp>
          <p:nvSpPr>
            <p:cNvPr id="7" name="Rectangle 14"/>
            <p:cNvSpPr/>
            <p:nvPr/>
          </p:nvSpPr>
          <p:spPr>
            <a:xfrm>
              <a:off x="0" y="2305050"/>
              <a:ext cx="373380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extLst/>
            </a:lstStyle>
            <a:p>
              <a:pPr algn="ctr"/>
              <a:endParaRPr kumimoji="0" lang="es-ES"/>
            </a:p>
          </p:txBody>
        </p:sp>
        <p:sp>
          <p:nvSpPr>
            <p:cNvPr id="21" name="Rectangle 14"/>
            <p:cNvSpPr/>
            <p:nvPr/>
          </p:nvSpPr>
          <p:spPr>
            <a:xfrm>
              <a:off x="0" y="2228850"/>
              <a:ext cx="373380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kumimoji="0" lang="es-ES"/>
            </a:p>
          </p:txBody>
        </p:sp>
        <p:sp>
          <p:nvSpPr>
            <p:cNvPr id="8" name="Rectangle 14"/>
            <p:cNvSpPr/>
            <p:nvPr/>
          </p:nvSpPr>
          <p:spPr>
            <a:xfrm>
              <a:off x="0" y="2152650"/>
              <a:ext cx="373380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kumimoji="0" lang="es-ES"/>
            </a:p>
          </p:txBody>
        </p:sp>
        <p:sp>
          <p:nvSpPr>
            <p:cNvPr id="6" name="Rectangle 14"/>
            <p:cNvSpPr/>
            <p:nvPr/>
          </p:nvSpPr>
          <p:spPr>
            <a:xfrm>
              <a:off x="0" y="2076450"/>
              <a:ext cx="373380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extLst/>
            </a:lstStyle>
            <a:p>
              <a:pPr algn="ctr"/>
              <a:endParaRPr kumimoji="0" lang="es-ES"/>
            </a:p>
          </p:txBody>
        </p:sp>
        <p:sp>
          <p:nvSpPr>
            <p:cNvPr id="20" name="Rectangle 14"/>
            <p:cNvSpPr/>
            <p:nvPr/>
          </p:nvSpPr>
          <p:spPr>
            <a:xfrm>
              <a:off x="0" y="20002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es-ES"/>
            </a:p>
          </p:txBody>
        </p:sp>
        <p:sp>
          <p:nvSpPr>
            <p:cNvPr id="13" name="Rectangle 14"/>
            <p:cNvSpPr/>
            <p:nvPr/>
          </p:nvSpPr>
          <p:spPr>
            <a:xfrm>
              <a:off x="0" y="24574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es-ES"/>
            </a:p>
          </p:txBody>
        </p:sp>
      </p:grpSp>
      <p:grpSp>
        <p:nvGrpSpPr>
          <p:cNvPr id="29" name="Group 35"/>
          <p:cNvGrpSpPr/>
          <p:nvPr/>
        </p:nvGrpSpPr>
        <p:grpSpPr>
          <a:xfrm>
            <a:off x="8584055" y="1976657"/>
            <a:ext cx="552450" cy="542925"/>
            <a:chOff x="8667750" y="2000250"/>
            <a:chExt cx="476250" cy="542925"/>
          </a:xfrm>
        </p:grpSpPr>
        <p:sp>
          <p:nvSpPr>
            <p:cNvPr id="26" name="Rectangle 14"/>
            <p:cNvSpPr/>
            <p:nvPr/>
          </p:nvSpPr>
          <p:spPr>
            <a:xfrm>
              <a:off x="8667750" y="2381250"/>
              <a:ext cx="47625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kumimoji="0" lang="es-ES"/>
            </a:p>
          </p:txBody>
        </p:sp>
        <p:sp>
          <p:nvSpPr>
            <p:cNvPr id="22" name="Rectangle 14"/>
            <p:cNvSpPr/>
            <p:nvPr/>
          </p:nvSpPr>
          <p:spPr>
            <a:xfrm>
              <a:off x="8667750" y="2305050"/>
              <a:ext cx="47625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extLst/>
            </a:lstStyle>
            <a:p>
              <a:pPr algn="ctr"/>
              <a:endParaRPr kumimoji="0" lang="es-ES"/>
            </a:p>
          </p:txBody>
        </p:sp>
        <p:sp>
          <p:nvSpPr>
            <p:cNvPr id="17" name="Rectangle 14"/>
            <p:cNvSpPr/>
            <p:nvPr/>
          </p:nvSpPr>
          <p:spPr>
            <a:xfrm>
              <a:off x="8667750" y="2228850"/>
              <a:ext cx="47625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kumimoji="0" lang="es-ES"/>
            </a:p>
          </p:txBody>
        </p:sp>
        <p:sp>
          <p:nvSpPr>
            <p:cNvPr id="28" name="Rectangle 14"/>
            <p:cNvSpPr/>
            <p:nvPr/>
          </p:nvSpPr>
          <p:spPr>
            <a:xfrm>
              <a:off x="8667750" y="2152650"/>
              <a:ext cx="47625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kumimoji="0" lang="es-ES"/>
            </a:p>
          </p:txBody>
        </p:sp>
        <p:sp>
          <p:nvSpPr>
            <p:cNvPr id="15" name="Rectangle 14"/>
            <p:cNvSpPr/>
            <p:nvPr/>
          </p:nvSpPr>
          <p:spPr>
            <a:xfrm>
              <a:off x="8667750" y="2076450"/>
              <a:ext cx="47625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extLst/>
            </a:lstStyle>
            <a:p>
              <a:pPr algn="ctr"/>
              <a:endParaRPr kumimoji="0" lang="es-ES"/>
            </a:p>
          </p:txBody>
        </p:sp>
        <p:sp>
          <p:nvSpPr>
            <p:cNvPr id="18" name="Rectangle 14"/>
            <p:cNvSpPr/>
            <p:nvPr/>
          </p:nvSpPr>
          <p:spPr>
            <a:xfrm>
              <a:off x="8667750" y="2000250"/>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es-ES"/>
            </a:p>
          </p:txBody>
        </p:sp>
        <p:sp>
          <p:nvSpPr>
            <p:cNvPr id="9" name="Rectangle 14"/>
            <p:cNvSpPr/>
            <p:nvPr/>
          </p:nvSpPr>
          <p:spPr>
            <a:xfrm>
              <a:off x="8667750" y="2466975"/>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es-ES"/>
            </a:p>
          </p:txBody>
        </p:sp>
      </p:grpSp>
      <p:sp>
        <p:nvSpPr>
          <p:cNvPr id="24" name="Oval 28"/>
          <p:cNvSpPr/>
          <p:nvPr userDrawn="1"/>
        </p:nvSpPr>
        <p:spPr>
          <a:xfrm>
            <a:off x="8572500" y="6038850"/>
            <a:ext cx="152400" cy="152400"/>
          </a:xfrm>
          <a:prstGeom prst="ellipse">
            <a:avLst/>
          </a:prstGeom>
          <a:effectLst/>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kumimoji="0" lang="es-ES"/>
          </a:p>
        </p:txBody>
      </p:sp>
      <p:sp>
        <p:nvSpPr>
          <p:cNvPr id="23" name="Oval 28"/>
          <p:cNvSpPr/>
          <p:nvPr userDrawn="1"/>
        </p:nvSpPr>
        <p:spPr>
          <a:xfrm>
            <a:off x="8572500" y="6324600"/>
            <a:ext cx="152400" cy="152400"/>
          </a:xfrm>
          <a:prstGeom prst="ellipse">
            <a:avLst/>
          </a:prstGeom>
          <a:effectLst/>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kumimoji="0" lang="es-ES"/>
          </a:p>
        </p:txBody>
      </p:sp>
      <p:sp>
        <p:nvSpPr>
          <p:cNvPr id="5" name="Oval 28"/>
          <p:cNvSpPr/>
          <p:nvPr userDrawn="1"/>
        </p:nvSpPr>
        <p:spPr>
          <a:xfrm>
            <a:off x="8572500" y="5476875"/>
            <a:ext cx="152400" cy="152400"/>
          </a:xfrm>
          <a:prstGeom prst="ellipse">
            <a:avLst/>
          </a:prstGeom>
          <a:effectLst/>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es-ES"/>
          </a:p>
        </p:txBody>
      </p:sp>
      <p:sp>
        <p:nvSpPr>
          <p:cNvPr id="14" name="Oval 28"/>
          <p:cNvSpPr/>
          <p:nvPr userDrawn="1"/>
        </p:nvSpPr>
        <p:spPr>
          <a:xfrm>
            <a:off x="8572500" y="5753100"/>
            <a:ext cx="152400" cy="152400"/>
          </a:xfrm>
          <a:prstGeom prst="ellipse">
            <a:avLst/>
          </a:prstGeom>
          <a:effectLst/>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kumimoji="0" lang="es-ES"/>
          </a:p>
        </p:txBody>
      </p:sp>
      <p:sp>
        <p:nvSpPr>
          <p:cNvPr id="19" name="Rectangle 34"/>
          <p:cNvSpPr>
            <a:spLocks noGrp="1"/>
          </p:cNvSpPr>
          <p:nvPr>
            <p:ph type="dt" sz="half" idx="10"/>
          </p:nvPr>
        </p:nvSpPr>
        <p:spPr/>
        <p:txBody>
          <a:bodyPr rtlCol="0"/>
          <a:lstStyle>
            <a:extLst/>
          </a:lstStyle>
          <a:p>
            <a:pPr algn="r"/>
            <a:fld id="{8F67D422-08A8-451B-9A67-21962FC4B660}" type="datetimeFigureOut">
              <a:rPr kumimoji="0" lang="es-ES" sz="1100"/>
              <a:pPr algn="r"/>
              <a:t>16/01/2014</a:t>
            </a:fld>
            <a:endParaRPr kumimoji="0" lang="es-ES"/>
          </a:p>
        </p:txBody>
      </p:sp>
      <p:sp>
        <p:nvSpPr>
          <p:cNvPr id="25" name="Rectangle 35"/>
          <p:cNvSpPr>
            <a:spLocks noGrp="1"/>
          </p:cNvSpPr>
          <p:nvPr>
            <p:ph type="sldNum" sz="quarter" idx="11"/>
          </p:nvPr>
        </p:nvSpPr>
        <p:spPr/>
        <p:txBody>
          <a:bodyPr rtlCol="0"/>
          <a:lstStyle>
            <a:extLst/>
          </a:lstStyle>
          <a:p>
            <a:fld id="{169B2101-2E9F-420A-91A3-890890D84497}" type="slidenum">
              <a:rPr kumimoji="0" lang="es-ES" sz="1200"/>
              <a:pPr/>
              <a:t>‹Nº›</a:t>
            </a:fld>
            <a:endParaRPr kumimoji="0" lang="es-ES"/>
          </a:p>
        </p:txBody>
      </p:sp>
      <p:sp>
        <p:nvSpPr>
          <p:cNvPr id="31" name="Rectangle 36"/>
          <p:cNvSpPr>
            <a:spLocks noGrp="1"/>
          </p:cNvSpPr>
          <p:nvPr>
            <p:ph type="ftr" sz="quarter" idx="12"/>
          </p:nvPr>
        </p:nvSpPr>
        <p:spPr/>
        <p:txBody>
          <a:bodyPr rtlCol="0"/>
          <a:lstStyle>
            <a:extLst/>
          </a:lstStyle>
          <a:p>
            <a:endParaRPr kumimoji="0" lang="es-ES"/>
          </a:p>
        </p:txBody>
      </p:sp>
      <p:sp>
        <p:nvSpPr>
          <p:cNvPr id="33" name="Rectangle 32"/>
          <p:cNvSpPr>
            <a:spLocks noGrp="1"/>
          </p:cNvSpPr>
          <p:nvPr>
            <p:ph type="title" hasCustomPrompt="1"/>
          </p:nvPr>
        </p:nvSpPr>
        <p:spPr>
          <a:xfrm>
            <a:off x="2057400" y="281352"/>
            <a:ext cx="6509239" cy="3886200"/>
          </a:xfrm>
          <a:scene3d>
            <a:camera prst="orthographicFront"/>
            <a:lightRig rig="threePt" dir="t"/>
          </a:scene3d>
          <a:sp3d/>
        </p:spPr>
        <p:txBody>
          <a:bodyPr vert="horz" anchor="ctr">
            <a:normAutofit/>
          </a:bodyPr>
          <a:lstStyle>
            <a:lvl1pPr algn="ctr" eaLnBrk="1" latinLnBrk="0" hangingPunct="1">
              <a:lnSpc>
                <a:spcPct val="100000"/>
              </a:lnSpc>
              <a:defRPr kumimoji="0" lang="es-ES" sz="7200" b="1" i="0" u="none" strike="noStrike" kern="0" cap="none" spc="0" normalizeH="0" baseline="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r>
              <a:rPr kumimoji="0" lang="es-ES"/>
              <a:t>Mostrar título</a:t>
            </a:r>
          </a:p>
        </p:txBody>
      </p:sp>
    </p:spTree>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ítulo y objetos">
    <p:spTree>
      <p:nvGrpSpPr>
        <p:cNvPr id="1" name=""/>
        <p:cNvGrpSpPr/>
        <p:nvPr/>
      </p:nvGrpSpPr>
      <p:grpSpPr>
        <a:xfrm>
          <a:off x="0" y="0"/>
          <a:ext cx="0" cy="0"/>
          <a:chOff x="0" y="0"/>
          <a:chExt cx="0" cy="0"/>
        </a:xfrm>
      </p:grpSpPr>
      <p:sp>
        <p:nvSpPr>
          <p:cNvPr id="10" name="Rectangle 3"/>
          <p:cNvSpPr>
            <a:spLocks noGrp="1"/>
          </p:cNvSpPr>
          <p:nvPr>
            <p:ph idx="1"/>
          </p:nvPr>
        </p:nvSpPr>
        <p:spPr/>
        <p:txBody>
          <a:bodyPr/>
          <a:lstStyle>
            <a:extLst/>
          </a:lstStyle>
          <a:p>
            <a:pPr lvl="0" eaLnBrk="1" latinLnBrk="0" hangingPunct="1"/>
            <a:r>
              <a:rPr kumimoji="0" lang="es-ES_tradnl" smtClean="0"/>
              <a:t>Haga clic para modificar el estilo de texto del patrón</a:t>
            </a:r>
          </a:p>
          <a:p>
            <a:pPr lvl="1" eaLnBrk="1" latinLnBrk="0" hangingPunct="1"/>
            <a:r>
              <a:rPr kumimoji="0" lang="es-ES_tradnl" smtClean="0"/>
              <a:t>Segundo nivel</a:t>
            </a:r>
          </a:p>
          <a:p>
            <a:pPr lvl="2" eaLnBrk="1" latinLnBrk="0" hangingPunct="1"/>
            <a:r>
              <a:rPr kumimoji="0" lang="es-ES_tradnl" smtClean="0"/>
              <a:t>Tercer nivel</a:t>
            </a:r>
          </a:p>
          <a:p>
            <a:pPr lvl="3" eaLnBrk="1" latinLnBrk="0" hangingPunct="1"/>
            <a:r>
              <a:rPr kumimoji="0" lang="es-ES_tradnl" smtClean="0"/>
              <a:t>Cuarto nivel</a:t>
            </a:r>
          </a:p>
          <a:p>
            <a:pPr lvl="4" eaLnBrk="1" latinLnBrk="0" hangingPunct="1"/>
            <a:r>
              <a:rPr kumimoji="0" lang="es-ES_tradnl" smtClean="0"/>
              <a:t>Quinto nivel</a:t>
            </a:r>
            <a:endParaRPr kumimoji="0"/>
          </a:p>
        </p:txBody>
      </p:sp>
      <p:sp>
        <p:nvSpPr>
          <p:cNvPr id="12" name="Rectangle 10"/>
          <p:cNvSpPr>
            <a:spLocks noGrp="1"/>
          </p:cNvSpPr>
          <p:nvPr>
            <p:ph type="dt" sz="half" idx="10"/>
          </p:nvPr>
        </p:nvSpPr>
        <p:spPr/>
        <p:txBody>
          <a:bodyPr rtlCol="0"/>
          <a:lstStyle>
            <a:extLst/>
          </a:lstStyle>
          <a:p>
            <a:pPr algn="r"/>
            <a:fld id="{8F67D422-08A8-451B-9A67-21962FC4B660}" type="datetimeFigureOut">
              <a:rPr kumimoji="0" lang="es-ES" sz="1100"/>
              <a:pPr algn="r"/>
              <a:t>16/01/2014</a:t>
            </a:fld>
            <a:endParaRPr kumimoji="0" lang="es-ES"/>
          </a:p>
        </p:txBody>
      </p:sp>
      <p:sp>
        <p:nvSpPr>
          <p:cNvPr id="27" name="Rectangle 11"/>
          <p:cNvSpPr>
            <a:spLocks noGrp="1"/>
          </p:cNvSpPr>
          <p:nvPr>
            <p:ph type="sldNum" sz="quarter" idx="11"/>
          </p:nvPr>
        </p:nvSpPr>
        <p:spPr/>
        <p:txBody>
          <a:bodyPr rtlCol="0"/>
          <a:lstStyle>
            <a:extLst/>
          </a:lstStyle>
          <a:p>
            <a:fld id="{169B2101-2E9F-420A-91A3-890890D84497}" type="slidenum">
              <a:rPr kumimoji="0" lang="es-ES" sz="1200"/>
              <a:pPr/>
              <a:t>‹Nº›</a:t>
            </a:fld>
            <a:endParaRPr kumimoji="0" lang="es-ES"/>
          </a:p>
        </p:txBody>
      </p:sp>
      <p:sp>
        <p:nvSpPr>
          <p:cNvPr id="4" name="Rectangle 12"/>
          <p:cNvSpPr>
            <a:spLocks noGrp="1"/>
          </p:cNvSpPr>
          <p:nvPr>
            <p:ph type="ftr" sz="quarter" idx="12"/>
          </p:nvPr>
        </p:nvSpPr>
        <p:spPr/>
        <p:txBody>
          <a:bodyPr rtlCol="0"/>
          <a:lstStyle>
            <a:extLst/>
          </a:lstStyle>
          <a:p>
            <a:endParaRPr kumimoji="0" lang="es-ES"/>
          </a:p>
        </p:txBody>
      </p:sp>
      <p:sp>
        <p:nvSpPr>
          <p:cNvPr id="28" name="Rectangle 14"/>
          <p:cNvSpPr>
            <a:spLocks noGrp="1"/>
          </p:cNvSpPr>
          <p:nvPr>
            <p:ph type="title"/>
          </p:nvPr>
        </p:nvSpPr>
        <p:spPr/>
        <p:txBody>
          <a:bodyPr rtlCol="0" anchor="b"/>
          <a:lstStyle>
            <a:extLst/>
          </a:lstStyle>
          <a:p>
            <a:pPr eaLnBrk="1" latinLnBrk="0" hangingPunct="1"/>
            <a:r>
              <a:rPr kumimoji="0" lang="es-ES_tradnl" smtClean="0"/>
              <a:t>Clic para editar título</a:t>
            </a:r>
            <a:endParaRPr kumimoji="0"/>
          </a:p>
        </p:txBody>
      </p:sp>
    </p:spTree>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Encabezado de sección">
    <p:spTree>
      <p:nvGrpSpPr>
        <p:cNvPr id="1" name=""/>
        <p:cNvGrpSpPr/>
        <p:nvPr/>
      </p:nvGrpSpPr>
      <p:grpSpPr>
        <a:xfrm>
          <a:off x="0" y="0"/>
          <a:ext cx="0" cy="0"/>
          <a:chOff x="0" y="0"/>
          <a:chExt cx="0" cy="0"/>
        </a:xfrm>
      </p:grpSpPr>
      <p:sp>
        <p:nvSpPr>
          <p:cNvPr id="29" name="Rectangle 3"/>
          <p:cNvSpPr>
            <a:spLocks noGrp="1"/>
          </p:cNvSpPr>
          <p:nvPr>
            <p:ph type="dt" sz="half" idx="10"/>
          </p:nvPr>
        </p:nvSpPr>
        <p:spPr/>
        <p:txBody>
          <a:bodyPr rtlCol="0"/>
          <a:lstStyle>
            <a:extLst/>
          </a:lstStyle>
          <a:p>
            <a:pPr algn="r"/>
            <a:fld id="{8F67D422-08A8-451B-9A67-21962FC4B660}" type="datetimeFigureOut">
              <a:rPr kumimoji="0" lang="es-ES" sz="1100"/>
              <a:pPr algn="r"/>
              <a:t>16/01/2014</a:t>
            </a:fld>
            <a:endParaRPr kumimoji="0" lang="es-ES"/>
          </a:p>
        </p:txBody>
      </p:sp>
      <p:sp>
        <p:nvSpPr>
          <p:cNvPr id="26" name="Rectangle 4"/>
          <p:cNvSpPr>
            <a:spLocks noGrp="1"/>
          </p:cNvSpPr>
          <p:nvPr>
            <p:ph type="ftr" sz="quarter" idx="11"/>
          </p:nvPr>
        </p:nvSpPr>
        <p:spPr/>
        <p:txBody>
          <a:bodyPr rtlCol="0"/>
          <a:lstStyle>
            <a:extLst/>
          </a:lstStyle>
          <a:p>
            <a:endParaRPr kumimoji="0" lang="es-ES"/>
          </a:p>
        </p:txBody>
      </p:sp>
      <p:sp>
        <p:nvSpPr>
          <p:cNvPr id="12" name="Rectangle 5"/>
          <p:cNvSpPr>
            <a:spLocks noGrp="1"/>
          </p:cNvSpPr>
          <p:nvPr>
            <p:ph type="sldNum" sz="quarter" idx="12"/>
          </p:nvPr>
        </p:nvSpPr>
        <p:spPr/>
        <p:txBody>
          <a:bodyPr rtlCol="0"/>
          <a:lstStyle>
            <a:extLst/>
          </a:lstStyle>
          <a:p>
            <a:fld id="{169B2101-2E9F-420A-91A3-890890D84497}" type="slidenum">
              <a:rPr kumimoji="0" lang="es-ES" sz="1200"/>
              <a:pPr/>
              <a:t>‹Nº›</a:t>
            </a:fld>
            <a:endParaRPr kumimoji="0" lang="es-ES"/>
          </a:p>
        </p:txBody>
      </p:sp>
      <p:sp>
        <p:nvSpPr>
          <p:cNvPr id="27" name="Rectangle 6"/>
          <p:cNvSpPr>
            <a:spLocks noGrp="1"/>
          </p:cNvSpPr>
          <p:nvPr>
            <p:ph type="title" hasCustomPrompt="1"/>
          </p:nvPr>
        </p:nvSpPr>
        <p:spPr>
          <a:xfrm>
            <a:off x="228600" y="1676400"/>
            <a:ext cx="8229600" cy="1143000"/>
          </a:xfrm>
        </p:spPr>
        <p:txBody>
          <a:bodyPr rtlCol="0" anchor="ctr">
            <a:normAutofit/>
          </a:bodyPr>
          <a:lstStyle>
            <a:lvl1pPr eaLnBrk="1" latinLnBrk="0" hangingPunct="1">
              <a:defRPr kumimoji="0" lang="es-ES" sz="4800" b="1" i="0" u="none" strike="noStrike" kern="0" cap="none" spc="0" normalizeH="0" baseline="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Trebuchet MS"/>
                <a:ea typeface="+mj-ea"/>
                <a:cs typeface="+mj-cs"/>
              </a:defRPr>
            </a:lvl1pPr>
            <a:extLst/>
          </a:lstStyle>
          <a:p>
            <a:r>
              <a:rPr kumimoji="0" lang="es-ES"/>
              <a:t>Haga clic para agregar el título de la sección</a:t>
            </a:r>
          </a:p>
        </p:txBody>
      </p:sp>
    </p:spTree>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Pregunta y respuesta sencillas">
    <p:spTree>
      <p:nvGrpSpPr>
        <p:cNvPr id="1" name=""/>
        <p:cNvGrpSpPr/>
        <p:nvPr/>
      </p:nvGrpSpPr>
      <p:grpSpPr>
        <a:xfrm>
          <a:off x="0" y="0"/>
          <a:ext cx="0" cy="0"/>
          <a:chOff x="0" y="0"/>
          <a:chExt cx="0" cy="0"/>
        </a:xfrm>
      </p:grpSpPr>
      <p:sp>
        <p:nvSpPr>
          <p:cNvPr id="25" name="Rectangle 3"/>
          <p:cNvSpPr>
            <a:spLocks noGrp="1"/>
          </p:cNvSpPr>
          <p:nvPr>
            <p:ph type="dt" sz="half" idx="10"/>
          </p:nvPr>
        </p:nvSpPr>
        <p:spPr/>
        <p:txBody>
          <a:bodyPr vert="horz"/>
          <a:lstStyle>
            <a:lvl1pPr algn="r" eaLnBrk="1" latinLnBrk="0" hangingPunct="1">
              <a:defRPr kumimoji="0" lang="es-ES"/>
            </a:lvl1pPr>
            <a:extLst/>
          </a:lstStyle>
          <a:p>
            <a:fld id="{1BEBB2CB-903D-46EF-8227-E770ED8FF514}" type="datetimeFigureOut">
              <a:rPr kumimoji="0" lang="es-ES"/>
              <a:pPr/>
              <a:t>16/01/2014</a:t>
            </a:fld>
            <a:endParaRPr kumimoji="0" lang="es-ES"/>
          </a:p>
        </p:txBody>
      </p:sp>
      <p:sp>
        <p:nvSpPr>
          <p:cNvPr id="22" name="Rectangle 4"/>
          <p:cNvSpPr>
            <a:spLocks noGrp="1"/>
          </p:cNvSpPr>
          <p:nvPr>
            <p:ph type="ftr" sz="quarter" idx="11"/>
          </p:nvPr>
        </p:nvSpPr>
        <p:spPr/>
        <p:txBody>
          <a:bodyPr vert="horz"/>
          <a:lstStyle>
            <a:extLst/>
          </a:lstStyle>
          <a:p>
            <a:endParaRPr kumimoji="0" lang="es-ES"/>
          </a:p>
        </p:txBody>
      </p:sp>
      <p:sp>
        <p:nvSpPr>
          <p:cNvPr id="31" name="Rectangle 5"/>
          <p:cNvSpPr>
            <a:spLocks noGrp="1"/>
          </p:cNvSpPr>
          <p:nvPr>
            <p:ph type="sldNum" sz="quarter" idx="12"/>
          </p:nvPr>
        </p:nvSpPr>
        <p:spPr/>
        <p:txBody>
          <a:bodyPr vert="horz"/>
          <a:lstStyle>
            <a:extLst/>
          </a:lstStyle>
          <a:p>
            <a:fld id="{C75B88FA-3392-4D65-A457-DB2A9953195B}" type="slidenum">
              <a:rPr kumimoji="0"/>
              <a:pPr/>
              <a:t>‹Nº›</a:t>
            </a:fld>
            <a:endParaRPr kumimoji="0" lang="es-ES"/>
          </a:p>
        </p:txBody>
      </p:sp>
      <p:sp>
        <p:nvSpPr>
          <p:cNvPr id="4" name="Rectangle 8"/>
          <p:cNvSpPr>
            <a:spLocks noGrp="1"/>
          </p:cNvSpPr>
          <p:nvPr>
            <p:ph type="title" hasCustomPrompt="1"/>
          </p:nvPr>
        </p:nvSpPr>
        <p:spPr>
          <a:xfrm>
            <a:off x="228600" y="457200"/>
            <a:ext cx="8229600" cy="1143000"/>
          </a:xfrm>
        </p:spPr>
        <p:txBody>
          <a:bodyPr rtlCol="0" anchor="ctr"/>
          <a:lstStyle>
            <a:lvl1pPr algn="l" eaLnBrk="1" latinLnBrk="0" hangingPunct="1">
              <a:defRPr kumimoji="0" lang="es-ES" i="1">
                <a:solidFill>
                  <a:schemeClr val="tx1">
                    <a:shade val="75000"/>
                  </a:schemeClr>
                </a:solidFill>
              </a:defRPr>
            </a:lvl1pPr>
            <a:extLst/>
          </a:lstStyle>
          <a:p>
            <a:r>
              <a:rPr kumimoji="0" lang="es-ES"/>
              <a:t>Haga clic para agregar una pregunta</a:t>
            </a:r>
          </a:p>
        </p:txBody>
      </p:sp>
      <p:sp>
        <p:nvSpPr>
          <p:cNvPr id="13" name="Rectangle 13"/>
          <p:cNvSpPr>
            <a:spLocks noGrp="1"/>
          </p:cNvSpPr>
          <p:nvPr>
            <p:ph type="body" sz="quarter" idx="14" hasCustomPrompt="1"/>
          </p:nvPr>
        </p:nvSpPr>
        <p:spPr>
          <a:xfrm>
            <a:off x="228600" y="1676400"/>
            <a:ext cx="8229600" cy="1143000"/>
          </a:xfrm>
        </p:spPr>
        <p:txBody>
          <a:bodyPr rtlCol="0" anchor="ctr"/>
          <a:lstStyle>
            <a:lvl1pPr algn="ctr" eaLnBrk="1" latinLnBrk="0" hangingPunct="1">
              <a:buFontTx/>
              <a:buNone/>
              <a:defRPr kumimoji="0" lang="es-ES" sz="4800" b="1" i="0" u="none" strike="noStrike" kern="0" cap="none" spc="0" normalizeH="0" baseline="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pPr lvl="0"/>
            <a:r>
              <a:rPr kumimoji="0" lang="es-ES"/>
              <a:t>Haga clic para agregar una respuesta</a:t>
            </a:r>
          </a:p>
        </p:txBody>
      </p:sp>
    </p:spTree>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500" fill="hold"/>
                                        <p:tgtEl>
                                          <p:spTgt spid="4"/>
                                        </p:tgtEl>
                                        <p:attrNameLst>
                                          <p:attrName>style.color</p:attrName>
                                        </p:attrNameLst>
                                      </p:cBhvr>
                                      <p:to>
                                        <a:srgbClr val="969696"/>
                                      </p:to>
                                    </p:animClr>
                                  </p:childTnLst>
                                </p:cTn>
                              </p:par>
                            </p:childTnLst>
                          </p:cTn>
                        </p:par>
                        <p:par>
                          <p:cTn id="7" fill="hold">
                            <p:stCondLst>
                              <p:cond delay="500"/>
                            </p:stCondLst>
                            <p:childTnLst>
                              <p:par>
                                <p:cTn id="8" presetID="45" presetClass="entr" presetSubtype="0" fill="hold" grpId="0" nodeType="afterEffect">
                                  <p:stCondLst>
                                    <p:cond delay="0"/>
                                  </p:stCondLst>
                                  <p:iterate type="lt">
                                    <p:tmPct val="10000"/>
                                  </p:iterate>
                                  <p:childTnLst>
                                    <p:set>
                                      <p:cBhvr>
                                        <p:cTn id="9" dur="1" fill="hold">
                                          <p:stCondLst>
                                            <p:cond delay="0"/>
                                          </p:stCondLst>
                                        </p:cTn>
                                        <p:tgtEl>
                                          <p:spTgt spid="13">
                                            <p:txEl>
                                              <p:pRg st="0" end="0"/>
                                            </p:txEl>
                                          </p:spTgt>
                                        </p:tgtEl>
                                        <p:attrNameLst>
                                          <p:attrName>style.visibility</p:attrName>
                                        </p:attrNameLst>
                                      </p:cBhvr>
                                      <p:to>
                                        <p:strVal val="visible"/>
                                      </p:to>
                                    </p:set>
                                    <p:animEffect transition="in" filter="fade">
                                      <p:cBhvr>
                                        <p:cTn id="10" dur="1000"/>
                                        <p:tgtEl>
                                          <p:spTgt spid="13">
                                            <p:txEl>
                                              <p:pRg st="0" end="0"/>
                                            </p:txEl>
                                          </p:spTgt>
                                        </p:tgtEl>
                                      </p:cBhvr>
                                    </p:animEffect>
                                    <p:anim calcmode="lin" valueType="num">
                                      <p:cBhvr>
                                        <p:cTn id="11" dur="1000" fill="hold"/>
                                        <p:tgtEl>
                                          <p:spTgt spid="13">
                                            <p:txEl>
                                              <p:pRg st="0" end="0"/>
                                            </p:txEl>
                                          </p:spTgt>
                                        </p:tgtEl>
                                        <p:attrNameLst>
                                          <p:attrName>ppt_w</p:attrName>
                                        </p:attrNameLst>
                                      </p:cBhvr>
                                      <p:tavLst>
                                        <p:tav tm="0" fmla="#ppt_w*sin(2.5*pi*$)">
                                          <p:val>
                                            <p:fltVal val="0"/>
                                          </p:val>
                                        </p:tav>
                                        <p:tav tm="100000">
                                          <p:val>
                                            <p:fltVal val="1"/>
                                          </p:val>
                                        </p:tav>
                                      </p:tavLst>
                                    </p:anim>
                                    <p:anim calcmode="lin" valueType="num">
                                      <p:cBhvr>
                                        <p:cTn id="12" dur="1000" fill="hold"/>
                                        <p:tgtEl>
                                          <p:spTgt spid="1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build="p">
        <p:tmplLst>
          <p:tmpl lvl="1">
            <p:tnLst>
              <p:par>
                <p:cTn presetID="45" presetClass="entr" presetSubtype="0" fill="hold" nodeType="afterEffect">
                  <p:stCondLst>
                    <p:cond delay="0"/>
                  </p:stCondLst>
                  <p:iterate type="lt">
                    <p:tmPct val="10000"/>
                  </p:iterate>
                  <p:childTnLst>
                    <p:set>
                      <p:cBhvr>
                        <p:cTn dur="1" fill="hold">
                          <p:stCondLst>
                            <p:cond delay="0"/>
                          </p:stCondLst>
                        </p:cTn>
                        <p:tgtEl>
                          <p:spTgt spid="13"/>
                        </p:tgtEl>
                        <p:attrNameLst>
                          <p:attrName>style.visibility</p:attrName>
                        </p:attrNameLst>
                      </p:cBhvr>
                      <p:to>
                        <p:strVal val="visible"/>
                      </p:to>
                    </p:set>
                    <p:animEffect transition="in" filter="fade">
                      <p:cBhvr>
                        <p:cTn dur="1000"/>
                        <p:tgtEl>
                          <p:spTgt spid="13"/>
                        </p:tgtEl>
                      </p:cBhvr>
                    </p:animEffect>
                    <p:anim calcmode="lin" valueType="num">
                      <p:cBhvr>
                        <p:cTn dur="1000" fill="hold"/>
                        <p:tgtEl>
                          <p:spTgt spid="13"/>
                        </p:tgtEl>
                        <p:attrNameLst>
                          <p:attrName>ppt_w</p:attrName>
                        </p:attrNameLst>
                      </p:cBhvr>
                      <p:tavLst>
                        <p:tav tm="0" fmla="#ppt_w*sin(2.5*pi*$)">
                          <p:val>
                            <p:fltVal val="0"/>
                          </p:val>
                        </p:tav>
                        <p:tav tm="100000">
                          <p:val>
                            <p:fltVal val="1"/>
                          </p:val>
                        </p:tav>
                      </p:tavLst>
                    </p:anim>
                    <p:anim calcmode="lin" valueType="num">
                      <p:cBhvr>
                        <p:cTn dur="1000" fill="hold"/>
                        <p:tgtEl>
                          <p:spTgt spid="13"/>
                        </p:tgtEl>
                        <p:attrNameLst>
                          <p:attrName>ppt_h</p:attrName>
                        </p:attrNameLst>
                      </p:cBhvr>
                      <p:tavLst>
                        <p:tav tm="0">
                          <p:val>
                            <p:strVal val="#ppt_h"/>
                          </p:val>
                        </p:tav>
                        <p:tav tm="100000">
                          <p:val>
                            <p:strVal val="#ppt_h"/>
                          </p:val>
                        </p:tav>
                      </p:tavLst>
                    </p:anim>
                  </p:childTnLst>
                </p:cTn>
              </p:par>
            </p:tnLst>
          </p:tmpl>
        </p:tmplLst>
      </p:bldP>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regunta y respuesta detalladas">
    <p:spTree>
      <p:nvGrpSpPr>
        <p:cNvPr id="1" name=""/>
        <p:cNvGrpSpPr/>
        <p:nvPr/>
      </p:nvGrpSpPr>
      <p:grpSpPr>
        <a:xfrm>
          <a:off x="0" y="0"/>
          <a:ext cx="0" cy="0"/>
          <a:chOff x="0" y="0"/>
          <a:chExt cx="0" cy="0"/>
        </a:xfrm>
      </p:grpSpPr>
      <p:sp>
        <p:nvSpPr>
          <p:cNvPr id="27" name="Rectangle 3"/>
          <p:cNvSpPr>
            <a:spLocks noGrp="1"/>
          </p:cNvSpPr>
          <p:nvPr>
            <p:ph type="dt" sz="half" idx="10"/>
          </p:nvPr>
        </p:nvSpPr>
        <p:spPr/>
        <p:txBody>
          <a:bodyPr vert="horz"/>
          <a:lstStyle>
            <a:lvl1pPr algn="r" eaLnBrk="1" latinLnBrk="0" hangingPunct="1">
              <a:defRPr kumimoji="0" lang="es-ES"/>
            </a:lvl1pPr>
            <a:extLst/>
          </a:lstStyle>
          <a:p>
            <a:fld id="{1BEBB2CB-903D-46EF-8227-E770ED8FF514}" type="datetimeFigureOut">
              <a:rPr kumimoji="0" lang="es-ES"/>
              <a:pPr/>
              <a:t>16/01/2014</a:t>
            </a:fld>
            <a:endParaRPr kumimoji="0" lang="es-ES"/>
          </a:p>
        </p:txBody>
      </p:sp>
      <p:sp>
        <p:nvSpPr>
          <p:cNvPr id="28" name="Rectangle 4"/>
          <p:cNvSpPr>
            <a:spLocks noGrp="1"/>
          </p:cNvSpPr>
          <p:nvPr>
            <p:ph type="ftr" sz="quarter" idx="11"/>
          </p:nvPr>
        </p:nvSpPr>
        <p:spPr/>
        <p:txBody>
          <a:bodyPr vert="horz"/>
          <a:lstStyle>
            <a:extLst/>
          </a:lstStyle>
          <a:p>
            <a:endParaRPr kumimoji="0" lang="es-ES"/>
          </a:p>
        </p:txBody>
      </p:sp>
      <p:sp>
        <p:nvSpPr>
          <p:cNvPr id="10" name="Rectangle 5"/>
          <p:cNvSpPr>
            <a:spLocks noGrp="1"/>
          </p:cNvSpPr>
          <p:nvPr>
            <p:ph type="sldNum" sz="quarter" idx="12"/>
          </p:nvPr>
        </p:nvSpPr>
        <p:spPr/>
        <p:txBody>
          <a:bodyPr vert="horz"/>
          <a:lstStyle>
            <a:extLst/>
          </a:lstStyle>
          <a:p>
            <a:fld id="{C75B88FA-3392-4D65-A457-DB2A9953195B}" type="slidenum">
              <a:rPr kumimoji="0"/>
              <a:pPr/>
              <a:t>‹Nº›</a:t>
            </a:fld>
            <a:endParaRPr kumimoji="0" lang="es-ES"/>
          </a:p>
        </p:txBody>
      </p:sp>
      <p:sp>
        <p:nvSpPr>
          <p:cNvPr id="31" name="Rectangle 8"/>
          <p:cNvSpPr>
            <a:spLocks noGrp="1"/>
          </p:cNvSpPr>
          <p:nvPr>
            <p:ph type="title" hasCustomPrompt="1"/>
          </p:nvPr>
        </p:nvSpPr>
        <p:spPr>
          <a:xfrm>
            <a:off x="228600" y="457200"/>
            <a:ext cx="8229600" cy="1143000"/>
          </a:xfrm>
        </p:spPr>
        <p:txBody>
          <a:bodyPr rtlCol="0" anchor="ctr"/>
          <a:lstStyle>
            <a:lvl1pPr algn="l" eaLnBrk="1" latinLnBrk="0" hangingPunct="1">
              <a:defRPr kumimoji="0" lang="es-ES" i="1">
                <a:solidFill>
                  <a:schemeClr val="tx1">
                    <a:shade val="75000"/>
                  </a:schemeClr>
                </a:solidFill>
              </a:defRPr>
            </a:lvl1pPr>
            <a:extLst/>
          </a:lstStyle>
          <a:p>
            <a:r>
              <a:rPr kumimoji="0" lang="es-ES"/>
              <a:t>Haga clic para agregar una pregunta</a:t>
            </a:r>
          </a:p>
        </p:txBody>
      </p:sp>
      <p:sp>
        <p:nvSpPr>
          <p:cNvPr id="25" name="Rectangle 13"/>
          <p:cNvSpPr>
            <a:spLocks noGrp="1"/>
          </p:cNvSpPr>
          <p:nvPr>
            <p:ph type="body" sz="quarter" idx="14" hasCustomPrompt="1"/>
          </p:nvPr>
        </p:nvSpPr>
        <p:spPr>
          <a:xfrm>
            <a:off x="228600" y="1676400"/>
            <a:ext cx="8229600" cy="1143000"/>
          </a:xfrm>
        </p:spPr>
        <p:txBody>
          <a:bodyPr rtlCol="0" anchor="ctr"/>
          <a:lstStyle>
            <a:lvl1pPr algn="ctr" eaLnBrk="1" latinLnBrk="0" hangingPunct="1">
              <a:buFontTx/>
              <a:buNone/>
              <a:defRPr kumimoji="0" lang="es-ES" sz="4800" b="1" i="0" u="none" strike="noStrike" kern="0" cap="none" spc="0" normalizeH="0" baseline="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pPr lvl="0"/>
            <a:r>
              <a:rPr kumimoji="0" lang="es-ES"/>
              <a:t>Haga clic para agregar una respuesta</a:t>
            </a:r>
          </a:p>
        </p:txBody>
      </p:sp>
      <p:sp>
        <p:nvSpPr>
          <p:cNvPr id="22" name="Rectangle 9"/>
          <p:cNvSpPr>
            <a:spLocks noGrp="1"/>
          </p:cNvSpPr>
          <p:nvPr>
            <p:ph type="body" sz="quarter" idx="15" hasCustomPrompt="1"/>
          </p:nvPr>
        </p:nvSpPr>
        <p:spPr>
          <a:xfrm>
            <a:off x="1828800" y="3124200"/>
            <a:ext cx="5105400" cy="1981200"/>
          </a:xfrm>
        </p:spPr>
        <p:txBody>
          <a:bodyPr vert="horz"/>
          <a:lstStyle>
            <a:lvl1pPr algn="ctr" eaLnBrk="1" latinLnBrk="0" hangingPunct="1">
              <a:buFontTx/>
              <a:buNone/>
              <a:defRPr kumimoji="0" lang="es-ES" i="1" baseline="0"/>
            </a:lvl1pPr>
            <a:extLst/>
          </a:lstStyle>
          <a:p>
            <a:pPr lvl="0"/>
            <a:r>
              <a:rPr kumimoji="0" lang="es-ES"/>
              <a:t>Haga clic para agregar detalles a la respuesta</a:t>
            </a:r>
          </a:p>
        </p:txBody>
      </p:sp>
    </p:spTree>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500" fill="hold"/>
                                        <p:tgtEl>
                                          <p:spTgt spid="31"/>
                                        </p:tgtEl>
                                        <p:attrNameLst>
                                          <p:attrName>style.color</p:attrName>
                                        </p:attrNameLst>
                                      </p:cBhvr>
                                      <p:to>
                                        <a:srgbClr val="969696"/>
                                      </p:to>
                                    </p:animClr>
                                  </p:childTnLst>
                                </p:cTn>
                              </p:par>
                            </p:childTnLst>
                          </p:cTn>
                        </p:par>
                        <p:par>
                          <p:cTn id="7" fill="hold">
                            <p:stCondLst>
                              <p:cond delay="500"/>
                            </p:stCondLst>
                            <p:childTnLst>
                              <p:par>
                                <p:cTn id="8" presetID="45" presetClass="entr" presetSubtype="0" fill="hold" grpId="0" nodeType="afterEffect">
                                  <p:stCondLst>
                                    <p:cond delay="0"/>
                                  </p:stCondLst>
                                  <p:iterate type="lt">
                                    <p:tmPct val="10000"/>
                                  </p:iterate>
                                  <p:childTnLst>
                                    <p:set>
                                      <p:cBhvr>
                                        <p:cTn id="9" dur="1" fill="hold">
                                          <p:stCondLst>
                                            <p:cond delay="0"/>
                                          </p:stCondLst>
                                        </p:cTn>
                                        <p:tgtEl>
                                          <p:spTgt spid="25">
                                            <p:txEl>
                                              <p:pRg st="0" end="0"/>
                                            </p:txEl>
                                          </p:spTgt>
                                        </p:tgtEl>
                                        <p:attrNameLst>
                                          <p:attrName>style.visibility</p:attrName>
                                        </p:attrNameLst>
                                      </p:cBhvr>
                                      <p:to>
                                        <p:strVal val="visible"/>
                                      </p:to>
                                    </p:set>
                                    <p:animEffect transition="in" filter="fade">
                                      <p:cBhvr>
                                        <p:cTn id="10" dur="1000"/>
                                        <p:tgtEl>
                                          <p:spTgt spid="25">
                                            <p:txEl>
                                              <p:pRg st="0" end="0"/>
                                            </p:txEl>
                                          </p:spTgt>
                                        </p:tgtEl>
                                      </p:cBhvr>
                                    </p:animEffect>
                                    <p:anim calcmode="lin" valueType="num">
                                      <p:cBhvr>
                                        <p:cTn id="11" dur="1000" fill="hold"/>
                                        <p:tgtEl>
                                          <p:spTgt spid="25">
                                            <p:txEl>
                                              <p:pRg st="0" end="0"/>
                                            </p:txEl>
                                          </p:spTgt>
                                        </p:tgtEl>
                                        <p:attrNameLst>
                                          <p:attrName>ppt_w</p:attrName>
                                        </p:attrNameLst>
                                      </p:cBhvr>
                                      <p:tavLst>
                                        <p:tav tm="0" fmla="#ppt_w*sin(2.5*pi*$)">
                                          <p:val>
                                            <p:fltVal val="0"/>
                                          </p:val>
                                        </p:tav>
                                        <p:tav tm="100000">
                                          <p:val>
                                            <p:fltVal val="1"/>
                                          </p:val>
                                        </p:tav>
                                      </p:tavLst>
                                    </p:anim>
                                    <p:anim calcmode="lin" valueType="num">
                                      <p:cBhvr>
                                        <p:cTn id="12" dur="1000" fill="hold"/>
                                        <p:tgtEl>
                                          <p:spTgt spid="25">
                                            <p:txEl>
                                              <p:pRg st="0" end="0"/>
                                            </p:txEl>
                                          </p:spTgt>
                                        </p:tgtEl>
                                        <p:attrNameLst>
                                          <p:attrName>ppt_h</p:attrName>
                                        </p:attrNameLst>
                                      </p:cBhvr>
                                      <p:tavLst>
                                        <p:tav tm="0">
                                          <p:val>
                                            <p:strVal val="#ppt_h"/>
                                          </p:val>
                                        </p:tav>
                                        <p:tav tm="100000">
                                          <p:val>
                                            <p:strVal val="#ppt_h"/>
                                          </p:val>
                                        </p:tav>
                                      </p:tavLst>
                                    </p:anim>
                                  </p:childTnLst>
                                </p:cTn>
                              </p:par>
                            </p:childTnLst>
                          </p:cTn>
                        </p:par>
                        <p:par>
                          <p:cTn id="13" fill="hold">
                            <p:stCondLst>
                              <p:cond delay="3000"/>
                            </p:stCondLst>
                            <p:childTnLst>
                              <p:par>
                                <p:cTn id="14" presetID="10" presetClass="entr" presetSubtype="0" fill="hold" grpId="0" nodeType="afterEffect">
                                  <p:stCondLst>
                                    <p:cond delay="0"/>
                                  </p:stCondLst>
                                  <p:childTnLst>
                                    <p:set>
                                      <p:cBhvr>
                                        <p:cTn id="15" dur="1" fill="hold">
                                          <p:stCondLst>
                                            <p:cond delay="0"/>
                                          </p:stCondLst>
                                        </p:cTn>
                                        <p:tgtEl>
                                          <p:spTgt spid="22">
                                            <p:txEl>
                                              <p:pRg st="0" end="0"/>
                                            </p:txEl>
                                          </p:spTgt>
                                        </p:tgtEl>
                                        <p:attrNameLst>
                                          <p:attrName>style.visibility</p:attrName>
                                        </p:attrNameLst>
                                      </p:cBhvr>
                                      <p:to>
                                        <p:strVal val="visible"/>
                                      </p:to>
                                    </p:set>
                                    <p:animEffect transition="in" filter="fade">
                                      <p:cBhvr>
                                        <p:cTn id="16" dur="1000"/>
                                        <p:tgtEl>
                                          <p:spTgt spid="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25" grpId="0" build="p">
        <p:tmplLst>
          <p:tmpl lvl="1">
            <p:tnLst>
              <p:par>
                <p:cTn presetID="45" presetClass="entr" presetSubtype="0" fill="hold" nodeType="afterEffect">
                  <p:stCondLst>
                    <p:cond delay="0"/>
                  </p:stCondLst>
                  <p:iterate type="lt">
                    <p:tmPct val="10000"/>
                  </p:iterate>
                  <p:childTnLst>
                    <p:set>
                      <p:cBhvr>
                        <p:cTn dur="1" fill="hold">
                          <p:stCondLst>
                            <p:cond delay="0"/>
                          </p:stCondLst>
                        </p:cTn>
                        <p:tgtEl>
                          <p:spTgt spid="25"/>
                        </p:tgtEl>
                        <p:attrNameLst>
                          <p:attrName>style.visibility</p:attrName>
                        </p:attrNameLst>
                      </p:cBhvr>
                      <p:to>
                        <p:strVal val="visible"/>
                      </p:to>
                    </p:set>
                    <p:animEffect transition="in" filter="fade">
                      <p:cBhvr>
                        <p:cTn dur="1000"/>
                        <p:tgtEl>
                          <p:spTgt spid="25"/>
                        </p:tgtEl>
                      </p:cBhvr>
                    </p:animEffect>
                    <p:anim calcmode="lin" valueType="num">
                      <p:cBhvr>
                        <p:cTn dur="1000" fill="hold"/>
                        <p:tgtEl>
                          <p:spTgt spid="25"/>
                        </p:tgtEl>
                        <p:attrNameLst>
                          <p:attrName>ppt_w</p:attrName>
                        </p:attrNameLst>
                      </p:cBhvr>
                      <p:tavLst>
                        <p:tav tm="0" fmla="#ppt_w*sin(2.5*pi*$)">
                          <p:val>
                            <p:fltVal val="0"/>
                          </p:val>
                        </p:tav>
                        <p:tav tm="100000">
                          <p:val>
                            <p:fltVal val="1"/>
                          </p:val>
                        </p:tav>
                      </p:tavLst>
                    </p:anim>
                    <p:anim calcmode="lin" valueType="num">
                      <p:cBhvr>
                        <p:cTn dur="1000" fill="hold"/>
                        <p:tgtEl>
                          <p:spTgt spid="25"/>
                        </p:tgtEl>
                        <p:attrNameLst>
                          <p:attrName>ppt_h</p:attrName>
                        </p:attrNameLst>
                      </p:cBhvr>
                      <p:tavLst>
                        <p:tav tm="0">
                          <p:val>
                            <p:strVal val="#ppt_h"/>
                          </p:val>
                        </p:tav>
                        <p:tav tm="100000">
                          <p:val>
                            <p:strVal val="#ppt_h"/>
                          </p:val>
                        </p:tav>
                      </p:tavLst>
                    </p:anim>
                  </p:childTnLst>
                </p:cTn>
              </p:par>
            </p:tnLst>
          </p:tmpl>
        </p:tmplLst>
      </p:bldP>
      <p:bldP spid="22" grpId="0" build="p">
        <p:tmplLst>
          <p:tmpl lvl="1">
            <p:tnLst>
              <p:par>
                <p:cTn presetID="10" presetClass="entr" presetSubtype="0" fill="hold" nodeType="afterEffect">
                  <p:stCondLst>
                    <p:cond delay="0"/>
                  </p:stCondLst>
                  <p:childTnLst>
                    <p:set>
                      <p:cBhvr>
                        <p:cTn dur="1" fill="hold">
                          <p:stCondLst>
                            <p:cond delay="0"/>
                          </p:stCondLst>
                        </p:cTn>
                        <p:tgtEl>
                          <p:spTgt spid="22"/>
                        </p:tgtEl>
                        <p:attrNameLst>
                          <p:attrName>style.visibility</p:attrName>
                        </p:attrNameLst>
                      </p:cBhvr>
                      <p:to>
                        <p:strVal val="visible"/>
                      </p:to>
                    </p:set>
                    <p:animEffect transition="in" filter="fade">
                      <p:cBhvr>
                        <p:cTn dur="1000"/>
                        <p:tgtEl>
                          <p:spTgt spid="22"/>
                        </p:tgtEl>
                      </p:cBhvr>
                    </p:animEffect>
                  </p:childTnLst>
                </p:cTn>
              </p:par>
            </p:tnLst>
          </p:tmpl>
        </p:tmplLst>
      </p:bldP>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Pregunta de verdadero o falso (respuesta: Verdadero)">
    <p:spTree>
      <p:nvGrpSpPr>
        <p:cNvPr id="1" name=""/>
        <p:cNvGrpSpPr/>
        <p:nvPr/>
      </p:nvGrpSpPr>
      <p:grpSpPr>
        <a:xfrm>
          <a:off x="0" y="0"/>
          <a:ext cx="0" cy="0"/>
          <a:chOff x="0" y="0"/>
          <a:chExt cx="0" cy="0"/>
        </a:xfrm>
      </p:grpSpPr>
      <p:sp>
        <p:nvSpPr>
          <p:cNvPr id="22" name="Rectangle 3"/>
          <p:cNvSpPr>
            <a:spLocks noGrp="1"/>
          </p:cNvSpPr>
          <p:nvPr>
            <p:ph type="dt" sz="half" idx="10"/>
          </p:nvPr>
        </p:nvSpPr>
        <p:spPr/>
        <p:txBody>
          <a:bodyPr vert="horz"/>
          <a:lstStyle>
            <a:lvl1pPr algn="r" eaLnBrk="1" latinLnBrk="0" hangingPunct="1">
              <a:defRPr kumimoji="0" lang="es-ES"/>
            </a:lvl1pPr>
            <a:extLst/>
          </a:lstStyle>
          <a:p>
            <a:fld id="{1BEBB2CB-903D-46EF-8227-E770ED8FF514}" type="datetimeFigureOut">
              <a:rPr kumimoji="0" lang="es-ES"/>
              <a:pPr/>
              <a:t>16/01/2014</a:t>
            </a:fld>
            <a:endParaRPr kumimoji="0" lang="es-ES"/>
          </a:p>
        </p:txBody>
      </p:sp>
      <p:sp>
        <p:nvSpPr>
          <p:cNvPr id="11" name="Rectangle 4"/>
          <p:cNvSpPr>
            <a:spLocks noGrp="1"/>
          </p:cNvSpPr>
          <p:nvPr>
            <p:ph type="ftr" sz="quarter" idx="11"/>
          </p:nvPr>
        </p:nvSpPr>
        <p:spPr/>
        <p:txBody>
          <a:bodyPr vert="horz"/>
          <a:lstStyle>
            <a:extLst/>
          </a:lstStyle>
          <a:p>
            <a:endParaRPr kumimoji="0" lang="es-ES"/>
          </a:p>
        </p:txBody>
      </p:sp>
      <p:sp>
        <p:nvSpPr>
          <p:cNvPr id="10" name="Rectangle 5"/>
          <p:cNvSpPr>
            <a:spLocks noGrp="1"/>
          </p:cNvSpPr>
          <p:nvPr>
            <p:ph type="sldNum" sz="quarter" idx="12"/>
          </p:nvPr>
        </p:nvSpPr>
        <p:spPr/>
        <p:txBody>
          <a:bodyPr vert="horz"/>
          <a:lstStyle>
            <a:extLst/>
          </a:lstStyle>
          <a:p>
            <a:fld id="{C75B88FA-3392-4D65-A457-DB2A9953195B}" type="slidenum">
              <a:rPr kumimoji="0"/>
              <a:pPr/>
              <a:t>‹Nº›</a:t>
            </a:fld>
            <a:endParaRPr kumimoji="0" lang="es-ES"/>
          </a:p>
        </p:txBody>
      </p:sp>
      <p:sp>
        <p:nvSpPr>
          <p:cNvPr id="27" name="Question"/>
          <p:cNvSpPr>
            <a:spLocks noGrp="1"/>
          </p:cNvSpPr>
          <p:nvPr>
            <p:ph type="title" hasCustomPrompt="1"/>
          </p:nvPr>
        </p:nvSpPr>
        <p:spPr>
          <a:xfrm>
            <a:off x="228600" y="457200"/>
            <a:ext cx="8229600" cy="1143000"/>
          </a:xfrm>
        </p:spPr>
        <p:txBody>
          <a:bodyPr rtlCol="0" anchor="ctr"/>
          <a:lstStyle>
            <a:lvl1pPr algn="l" eaLnBrk="1" latinLnBrk="0" hangingPunct="1">
              <a:defRPr kumimoji="0" lang="es-ES" i="1">
                <a:solidFill>
                  <a:schemeClr val="tx1">
                    <a:shade val="75000"/>
                  </a:schemeClr>
                </a:solidFill>
              </a:defRPr>
            </a:lvl1pPr>
            <a:extLst/>
          </a:lstStyle>
          <a:p>
            <a:r>
              <a:rPr kumimoji="0" lang="es-ES"/>
              <a:t>Haga clic para agregar una pregunta</a:t>
            </a:r>
          </a:p>
        </p:txBody>
      </p:sp>
      <p:sp>
        <p:nvSpPr>
          <p:cNvPr id="8" name="Answer Base"/>
          <p:cNvSpPr txBox="1"/>
          <p:nvPr userDrawn="1"/>
        </p:nvSpPr>
        <p:spPr>
          <a:xfrm>
            <a:off x="182880" y="1676400"/>
            <a:ext cx="8321040" cy="1828800"/>
          </a:xfrm>
          <a:prstGeom prst="rect">
            <a:avLst/>
          </a:prstGeom>
          <a:noFill/>
        </p:spPr>
        <p:txBody>
          <a:bodyPr wrap="square">
            <a:noAutofit/>
          </a:bodyPr>
          <a:lstStyle>
            <a:extLst/>
          </a:lstStyle>
          <a:p>
            <a:pPr marL="0" indent="0" algn="ctr" latinLnBrk="0">
              <a:spcBef>
                <a:spcPct val="20000"/>
              </a:spcBef>
              <a:buNone/>
            </a:pPr>
            <a:r>
              <a:rPr kumimoji="0" lang="es-ES" sz="7200">
                <a:solidFill>
                  <a:schemeClr val="tx1">
                    <a:alpha val="40000"/>
                  </a:schemeClr>
                </a:solidFill>
              </a:rPr>
              <a:t>¿VERDADERO</a:t>
            </a:r>
            <a:r>
              <a:rPr kumimoji="0" lang="es-ES" sz="7200" baseline="0">
                <a:solidFill>
                  <a:schemeClr val="tx1">
                    <a:alpha val="40000"/>
                  </a:schemeClr>
                </a:solidFill>
              </a:rPr>
              <a:t> </a:t>
            </a:r>
            <a:r>
              <a:rPr kumimoji="0" lang="es-ES" sz="7200">
                <a:solidFill>
                  <a:schemeClr val="tx1">
                    <a:alpha val="40000"/>
                  </a:schemeClr>
                </a:solidFill>
              </a:rPr>
              <a:t>o FALSO?</a:t>
            </a:r>
          </a:p>
        </p:txBody>
      </p:sp>
      <p:sp>
        <p:nvSpPr>
          <p:cNvPr id="7" name="Answer"/>
          <p:cNvSpPr/>
          <p:nvPr userDrawn="1"/>
        </p:nvSpPr>
        <p:spPr>
          <a:xfrm>
            <a:off x="182880" y="1676400"/>
            <a:ext cx="8321040" cy="1200329"/>
          </a:xfrm>
          <a:prstGeom prst="rect">
            <a:avLst/>
          </a:prstGeom>
        </p:spPr>
        <p:txBody>
          <a:bodyPr wrap="square">
            <a:spAutoFit/>
          </a:bodyPr>
          <a:lstStyle>
            <a:extLst/>
          </a:lstStyle>
          <a:p>
            <a:pPr indent="0" algn="ctr" latinLnBrk="0">
              <a:spcBef>
                <a:spcPct val="20000"/>
              </a:spcBef>
              <a:buNone/>
            </a:pPr>
            <a:r>
              <a:rPr kumimoji="0" lang="es-ES" sz="720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ea typeface="+mn-ea"/>
                <a:cs typeface="+mn-cs"/>
              </a:rPr>
              <a:t>¿VERDADERO </a:t>
            </a:r>
            <a:r>
              <a:rPr kumimoji="0" lang="es-ES" sz="7200">
                <a:solidFill>
                  <a:prstClr val="white">
                    <a:alpha val="40000"/>
                  </a:prstClr>
                </a:solidFill>
                <a:ea typeface="+mn-ea"/>
                <a:cs typeface="+mn-cs"/>
              </a:rPr>
              <a:t>o FALSO?</a:t>
            </a:r>
            <a:endParaRPr kumimoji="0" lang="es-ES"/>
          </a:p>
        </p:txBody>
      </p:sp>
    </p:spTree>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3000"/>
                                        <p:tgtEl>
                                          <p:spTgt spid="8"/>
                                        </p:tgtEl>
                                      </p:cBhvr>
                                    </p:animEffect>
                                    <p:set>
                                      <p:cBhvr>
                                        <p:cTn id="7" dur="1" fill="hold">
                                          <p:stCondLst>
                                            <p:cond delay="2999"/>
                                          </p:stCondLst>
                                        </p:cTn>
                                        <p:tgtEl>
                                          <p:spTgt spid="8"/>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Pregunta de verdadero o falso (respuesta: Falso)">
    <p:spTree>
      <p:nvGrpSpPr>
        <p:cNvPr id="1" name=""/>
        <p:cNvGrpSpPr/>
        <p:nvPr/>
      </p:nvGrpSpPr>
      <p:grpSpPr>
        <a:xfrm>
          <a:off x="0" y="0"/>
          <a:ext cx="0" cy="0"/>
          <a:chOff x="0" y="0"/>
          <a:chExt cx="0" cy="0"/>
        </a:xfrm>
      </p:grpSpPr>
      <p:sp>
        <p:nvSpPr>
          <p:cNvPr id="31" name="Rectangle 3"/>
          <p:cNvSpPr>
            <a:spLocks noGrp="1"/>
          </p:cNvSpPr>
          <p:nvPr>
            <p:ph type="dt" sz="half" idx="10"/>
          </p:nvPr>
        </p:nvSpPr>
        <p:spPr/>
        <p:txBody>
          <a:bodyPr vert="horz"/>
          <a:lstStyle>
            <a:lvl1pPr algn="r" eaLnBrk="1" latinLnBrk="0" hangingPunct="1">
              <a:defRPr kumimoji="0" lang="es-ES"/>
            </a:lvl1pPr>
            <a:extLst/>
          </a:lstStyle>
          <a:p>
            <a:fld id="{1BEBB2CB-903D-46EF-8227-E770ED8FF514}" type="datetimeFigureOut">
              <a:rPr kumimoji="0" lang="es-ES"/>
              <a:pPr/>
              <a:t>16/01/2014</a:t>
            </a:fld>
            <a:endParaRPr kumimoji="0" lang="es-ES"/>
          </a:p>
        </p:txBody>
      </p:sp>
      <p:sp>
        <p:nvSpPr>
          <p:cNvPr id="2" name="Rectangle 4"/>
          <p:cNvSpPr>
            <a:spLocks noGrp="1"/>
          </p:cNvSpPr>
          <p:nvPr>
            <p:ph type="ftr" sz="quarter" idx="11"/>
          </p:nvPr>
        </p:nvSpPr>
        <p:spPr/>
        <p:txBody>
          <a:bodyPr vert="horz"/>
          <a:lstStyle>
            <a:extLst/>
          </a:lstStyle>
          <a:p>
            <a:endParaRPr kumimoji="0" lang="es-ES"/>
          </a:p>
        </p:txBody>
      </p:sp>
      <p:sp>
        <p:nvSpPr>
          <p:cNvPr id="28" name="Rectangle 5"/>
          <p:cNvSpPr>
            <a:spLocks noGrp="1"/>
          </p:cNvSpPr>
          <p:nvPr>
            <p:ph type="sldNum" sz="quarter" idx="12"/>
          </p:nvPr>
        </p:nvSpPr>
        <p:spPr/>
        <p:txBody>
          <a:bodyPr vert="horz"/>
          <a:lstStyle>
            <a:extLst/>
          </a:lstStyle>
          <a:p>
            <a:fld id="{C75B88FA-3392-4D65-A457-DB2A9953195B}" type="slidenum">
              <a:rPr kumimoji="0"/>
              <a:pPr/>
              <a:t>‹Nº›</a:t>
            </a:fld>
            <a:endParaRPr kumimoji="0" lang="es-ES"/>
          </a:p>
        </p:txBody>
      </p:sp>
      <p:sp>
        <p:nvSpPr>
          <p:cNvPr id="6" name="Question"/>
          <p:cNvSpPr>
            <a:spLocks noGrp="1"/>
          </p:cNvSpPr>
          <p:nvPr>
            <p:ph type="title" hasCustomPrompt="1"/>
          </p:nvPr>
        </p:nvSpPr>
        <p:spPr>
          <a:xfrm>
            <a:off x="228600" y="457200"/>
            <a:ext cx="8229600" cy="1143000"/>
          </a:xfrm>
        </p:spPr>
        <p:txBody>
          <a:bodyPr rtlCol="0" anchor="ctr"/>
          <a:lstStyle>
            <a:lvl1pPr algn="l" eaLnBrk="1" latinLnBrk="0" hangingPunct="1">
              <a:defRPr kumimoji="0" lang="es-ES" i="1">
                <a:solidFill>
                  <a:schemeClr val="tx1">
                    <a:shade val="75000"/>
                  </a:schemeClr>
                </a:solidFill>
              </a:defRPr>
            </a:lvl1pPr>
            <a:extLst/>
          </a:lstStyle>
          <a:p>
            <a:r>
              <a:rPr kumimoji="0" lang="es-ES"/>
              <a:t>Haga clic para agregar una pregunta</a:t>
            </a:r>
          </a:p>
        </p:txBody>
      </p:sp>
      <p:sp>
        <p:nvSpPr>
          <p:cNvPr id="29" name="Answer Base"/>
          <p:cNvSpPr txBox="1"/>
          <p:nvPr userDrawn="1"/>
        </p:nvSpPr>
        <p:spPr>
          <a:xfrm>
            <a:off x="228600" y="1600200"/>
            <a:ext cx="8229600" cy="1293926"/>
          </a:xfrm>
          <a:prstGeom prst="rect">
            <a:avLst/>
          </a:prstGeom>
          <a:noFill/>
        </p:spPr>
        <p:txBody>
          <a:bodyPr wrap="square">
            <a:noAutofit/>
          </a:bodyPr>
          <a:lstStyle>
            <a:extLst/>
          </a:lstStyle>
          <a:p>
            <a:pPr marL="0" indent="0" algn="ctr" latinLnBrk="0">
              <a:spcBef>
                <a:spcPct val="20000"/>
              </a:spcBef>
              <a:buNone/>
            </a:pPr>
            <a:r>
              <a:rPr kumimoji="0" lang="es-ES" sz="7200">
                <a:solidFill>
                  <a:schemeClr val="tx1">
                    <a:alpha val="40000"/>
                  </a:schemeClr>
                </a:solidFill>
              </a:rPr>
              <a:t>¿VERDADERO</a:t>
            </a:r>
            <a:r>
              <a:rPr kumimoji="0" lang="es-ES" sz="7200" baseline="0">
                <a:solidFill>
                  <a:schemeClr val="tx1">
                    <a:alpha val="40000"/>
                  </a:schemeClr>
                </a:solidFill>
              </a:rPr>
              <a:t> </a:t>
            </a:r>
            <a:r>
              <a:rPr kumimoji="0" lang="es-ES" sz="7200">
                <a:solidFill>
                  <a:schemeClr val="tx1">
                    <a:alpha val="40000"/>
                  </a:schemeClr>
                </a:solidFill>
              </a:rPr>
              <a:t>o FALSO?</a:t>
            </a:r>
          </a:p>
        </p:txBody>
      </p:sp>
      <p:sp>
        <p:nvSpPr>
          <p:cNvPr id="7" name="Answer"/>
          <p:cNvSpPr/>
          <p:nvPr userDrawn="1"/>
        </p:nvSpPr>
        <p:spPr>
          <a:xfrm>
            <a:off x="228600" y="1600200"/>
            <a:ext cx="8229600" cy="1200329"/>
          </a:xfrm>
          <a:prstGeom prst="rect">
            <a:avLst/>
          </a:prstGeom>
        </p:spPr>
        <p:txBody>
          <a:bodyPr wrap="square">
            <a:spAutoFit/>
          </a:bodyPr>
          <a:lstStyle>
            <a:extLst/>
          </a:lstStyle>
          <a:p>
            <a:pPr algn="ctr"/>
            <a:r>
              <a:rPr kumimoji="0" lang="es-ES" sz="7200">
                <a:solidFill>
                  <a:prstClr val="white">
                    <a:alpha val="40000"/>
                  </a:prstClr>
                </a:solidFill>
                <a:ea typeface="+mn-ea"/>
                <a:cs typeface="+mn-cs"/>
              </a:rPr>
              <a:t>¿VERDADERO o </a:t>
            </a:r>
            <a:r>
              <a:rPr kumimoji="0" lang="es-ES" sz="720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ea typeface="+mn-ea"/>
                <a:cs typeface="+mn-cs"/>
              </a:rPr>
              <a:t>FALSO</a:t>
            </a:r>
            <a:r>
              <a:rPr kumimoji="0" lang="es-ES" sz="7200">
                <a:solidFill>
                  <a:prstClr val="white">
                    <a:alpha val="40000"/>
                  </a:prstClr>
                </a:solidFill>
                <a:ea typeface="+mn-ea"/>
                <a:cs typeface="+mn-cs"/>
              </a:rPr>
              <a:t>?</a:t>
            </a:r>
            <a:endParaRPr kumimoji="0" lang="es-ES"/>
          </a:p>
        </p:txBody>
      </p:sp>
    </p:spTree>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3000"/>
                                        <p:tgtEl>
                                          <p:spTgt spid="29"/>
                                        </p:tgtEl>
                                      </p:cBhvr>
                                    </p:animEffect>
                                    <p:set>
                                      <p:cBhvr>
                                        <p:cTn id="7" dur="1" fill="hold">
                                          <p:stCondLst>
                                            <p:cond delay="2999"/>
                                          </p:stCondLst>
                                        </p:cTn>
                                        <p:tgtEl>
                                          <p:spTgt spid="29"/>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7" grpId="0"/>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incidencia de elementos">
    <p:spTree>
      <p:nvGrpSpPr>
        <p:cNvPr id="1" name=""/>
        <p:cNvGrpSpPr/>
        <p:nvPr/>
      </p:nvGrpSpPr>
      <p:grpSpPr>
        <a:xfrm>
          <a:off x="0" y="0"/>
          <a:ext cx="0" cy="0"/>
          <a:chOff x="0" y="0"/>
          <a:chExt cx="0" cy="0"/>
        </a:xfrm>
      </p:grpSpPr>
      <p:sp>
        <p:nvSpPr>
          <p:cNvPr id="25" name="Rectangle 4"/>
          <p:cNvSpPr>
            <a:spLocks noGrp="1"/>
          </p:cNvSpPr>
          <p:nvPr>
            <p:ph type="ftr" sz="quarter" idx="11"/>
          </p:nvPr>
        </p:nvSpPr>
        <p:spPr/>
        <p:txBody>
          <a:bodyPr vert="horz"/>
          <a:lstStyle>
            <a:extLst/>
          </a:lstStyle>
          <a:p>
            <a:endParaRPr kumimoji="0" lang="es-ES"/>
          </a:p>
        </p:txBody>
      </p:sp>
      <p:sp>
        <p:nvSpPr>
          <p:cNvPr id="16" name="Rectangle 7"/>
          <p:cNvSpPr>
            <a:spLocks noGrp="1"/>
          </p:cNvSpPr>
          <p:nvPr>
            <p:ph type="body" sz="quarter" idx="13" hasCustomPrompt="1"/>
          </p:nvPr>
        </p:nvSpPr>
        <p:spPr>
          <a:xfrm>
            <a:off x="914400" y="20574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eaLnBrk="1" latinLnBrk="0" hangingPunct="1">
              <a:buFontTx/>
              <a:buNone/>
              <a:defRPr kumimoji="0" lang="es-ES"/>
            </a:lvl1pPr>
            <a:lvl2pPr eaLnBrk="1" latinLnBrk="0" hangingPunct="1">
              <a:buFontTx/>
              <a:buChar char="•"/>
              <a:defRPr kumimoji="0" lang="es-ES"/>
            </a:lvl2pPr>
            <a:lvl3pPr eaLnBrk="1" latinLnBrk="0" hangingPunct="1">
              <a:buFontTx/>
              <a:buChar char="•"/>
              <a:defRPr kumimoji="0" lang="es-ES"/>
            </a:lvl3pPr>
            <a:lvl4pPr eaLnBrk="1" latinLnBrk="0" hangingPunct="1">
              <a:buFontTx/>
              <a:buChar char="•"/>
              <a:defRPr kumimoji="0" lang="es-ES"/>
            </a:lvl4pPr>
            <a:lvl5pPr eaLnBrk="1" latinLnBrk="0" hangingPunct="1">
              <a:buFontTx/>
              <a:buChar char="•"/>
              <a:defRPr kumimoji="0" lang="es-ES"/>
            </a:lvl5pPr>
            <a:extLst/>
          </a:lstStyle>
          <a:p>
            <a:pPr lvl="0"/>
            <a:r>
              <a:rPr kumimoji="0" lang="es-ES"/>
              <a:t>Haga clic para agregar el elemento 1</a:t>
            </a:r>
          </a:p>
        </p:txBody>
      </p:sp>
      <p:sp>
        <p:nvSpPr>
          <p:cNvPr id="12" name="Rectangle 7"/>
          <p:cNvSpPr>
            <a:spLocks noGrp="1"/>
          </p:cNvSpPr>
          <p:nvPr>
            <p:ph type="body" sz="quarter" idx="14" hasCustomPrompt="1"/>
          </p:nvPr>
        </p:nvSpPr>
        <p:spPr>
          <a:xfrm>
            <a:off x="914400" y="29718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eaLnBrk="1" latinLnBrk="0" hangingPunct="1">
              <a:buFontTx/>
              <a:buNone/>
              <a:defRPr kumimoji="0" lang="es-ES"/>
            </a:lvl1pPr>
            <a:lvl2pPr eaLnBrk="1" latinLnBrk="0" hangingPunct="1">
              <a:buFontTx/>
              <a:buChar char="•"/>
              <a:defRPr kumimoji="0" lang="es-ES"/>
            </a:lvl2pPr>
            <a:lvl3pPr eaLnBrk="1" latinLnBrk="0" hangingPunct="1">
              <a:buFontTx/>
              <a:buChar char="•"/>
              <a:defRPr kumimoji="0" lang="es-ES"/>
            </a:lvl3pPr>
            <a:lvl4pPr eaLnBrk="1" latinLnBrk="0" hangingPunct="1">
              <a:buFontTx/>
              <a:buChar char="•"/>
              <a:defRPr kumimoji="0" lang="es-ES"/>
            </a:lvl4pPr>
            <a:lvl5pPr eaLnBrk="1" latinLnBrk="0" hangingPunct="1">
              <a:buFontTx/>
              <a:buChar char="•"/>
              <a:defRPr kumimoji="0" lang="es-ES"/>
            </a:lvl5pPr>
            <a:extLst/>
          </a:lstStyle>
          <a:p>
            <a:pPr lvl="0"/>
            <a:r>
              <a:rPr kumimoji="0" lang="es-ES"/>
              <a:t>Haga clic para agregar el elemento 2</a:t>
            </a:r>
          </a:p>
        </p:txBody>
      </p:sp>
      <p:sp>
        <p:nvSpPr>
          <p:cNvPr id="13" name="Rectangle 7"/>
          <p:cNvSpPr>
            <a:spLocks noGrp="1"/>
          </p:cNvSpPr>
          <p:nvPr>
            <p:ph type="body" sz="quarter" idx="15" hasCustomPrompt="1"/>
          </p:nvPr>
        </p:nvSpPr>
        <p:spPr>
          <a:xfrm>
            <a:off x="914400" y="38862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eaLnBrk="1" latinLnBrk="0" hangingPunct="1">
              <a:buFontTx/>
              <a:buNone/>
              <a:defRPr kumimoji="0" lang="es-ES"/>
            </a:lvl1pPr>
            <a:lvl2pPr eaLnBrk="1" latinLnBrk="0" hangingPunct="1">
              <a:buFontTx/>
              <a:buChar char="•"/>
              <a:defRPr kumimoji="0" lang="es-ES"/>
            </a:lvl2pPr>
            <a:lvl3pPr eaLnBrk="1" latinLnBrk="0" hangingPunct="1">
              <a:buFontTx/>
              <a:buChar char="•"/>
              <a:defRPr kumimoji="0" lang="es-ES"/>
            </a:lvl3pPr>
            <a:lvl4pPr eaLnBrk="1" latinLnBrk="0" hangingPunct="1">
              <a:buFontTx/>
              <a:buChar char="•"/>
              <a:defRPr kumimoji="0" lang="es-ES"/>
            </a:lvl4pPr>
            <a:lvl5pPr eaLnBrk="1" latinLnBrk="0" hangingPunct="1">
              <a:buFontTx/>
              <a:buChar char="•"/>
              <a:defRPr kumimoji="0" lang="es-ES"/>
            </a:lvl5pPr>
            <a:extLst/>
          </a:lstStyle>
          <a:p>
            <a:pPr lvl="0"/>
            <a:r>
              <a:rPr kumimoji="0" lang="es-ES"/>
              <a:t>Haga clic para agregar el elemento 3</a:t>
            </a:r>
          </a:p>
        </p:txBody>
      </p:sp>
      <p:sp>
        <p:nvSpPr>
          <p:cNvPr id="14" name="Rectangle 7"/>
          <p:cNvSpPr>
            <a:spLocks noGrp="1"/>
          </p:cNvSpPr>
          <p:nvPr>
            <p:ph type="body" sz="quarter" idx="16" hasCustomPrompt="1"/>
          </p:nvPr>
        </p:nvSpPr>
        <p:spPr>
          <a:xfrm>
            <a:off x="914400" y="48006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eaLnBrk="1" latinLnBrk="0" hangingPunct="1">
              <a:buFontTx/>
              <a:buNone/>
              <a:defRPr kumimoji="0" lang="es-ES"/>
            </a:lvl1pPr>
            <a:lvl2pPr eaLnBrk="1" latinLnBrk="0" hangingPunct="1">
              <a:buFontTx/>
              <a:buChar char="•"/>
              <a:defRPr kumimoji="0" lang="es-ES"/>
            </a:lvl2pPr>
            <a:lvl3pPr eaLnBrk="1" latinLnBrk="0" hangingPunct="1">
              <a:buFontTx/>
              <a:buChar char="•"/>
              <a:defRPr kumimoji="0" lang="es-ES"/>
            </a:lvl3pPr>
            <a:lvl4pPr eaLnBrk="1" latinLnBrk="0" hangingPunct="1">
              <a:buFontTx/>
              <a:buChar char="•"/>
              <a:defRPr kumimoji="0" lang="es-ES"/>
            </a:lvl4pPr>
            <a:lvl5pPr eaLnBrk="1" latinLnBrk="0" hangingPunct="1">
              <a:buFontTx/>
              <a:buChar char="•"/>
              <a:defRPr kumimoji="0" lang="es-ES"/>
            </a:lvl5pPr>
            <a:extLst/>
          </a:lstStyle>
          <a:p>
            <a:pPr lvl="0"/>
            <a:r>
              <a:rPr kumimoji="0" lang="es-ES"/>
              <a:t>Haga clic para agregar el elemento 4</a:t>
            </a:r>
          </a:p>
        </p:txBody>
      </p:sp>
      <p:sp>
        <p:nvSpPr>
          <p:cNvPr id="10" name="Rectangle 7"/>
          <p:cNvSpPr>
            <a:spLocks noGrp="1"/>
          </p:cNvSpPr>
          <p:nvPr>
            <p:ph type="body" sz="quarter" idx="17" hasCustomPrompt="1"/>
          </p:nvPr>
        </p:nvSpPr>
        <p:spPr>
          <a:xfrm>
            <a:off x="914400" y="57150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eaLnBrk="1" latinLnBrk="0" hangingPunct="1">
              <a:buFontTx/>
              <a:buNone/>
              <a:defRPr kumimoji="0" lang="es-ES"/>
            </a:lvl1pPr>
            <a:lvl2pPr eaLnBrk="1" latinLnBrk="0" hangingPunct="1">
              <a:buFontTx/>
              <a:buChar char="•"/>
              <a:defRPr kumimoji="0" lang="es-ES"/>
            </a:lvl2pPr>
            <a:lvl3pPr eaLnBrk="1" latinLnBrk="0" hangingPunct="1">
              <a:buFontTx/>
              <a:buChar char="•"/>
              <a:defRPr kumimoji="0" lang="es-ES"/>
            </a:lvl3pPr>
            <a:lvl4pPr eaLnBrk="1" latinLnBrk="0" hangingPunct="1">
              <a:buFontTx/>
              <a:buChar char="•"/>
              <a:defRPr kumimoji="0" lang="es-ES"/>
            </a:lvl4pPr>
            <a:lvl5pPr eaLnBrk="1" latinLnBrk="0" hangingPunct="1">
              <a:buFontTx/>
              <a:buChar char="•"/>
              <a:defRPr kumimoji="0" lang="es-ES"/>
            </a:lvl5pPr>
            <a:extLst/>
          </a:lstStyle>
          <a:p>
            <a:pPr lvl="0"/>
            <a:r>
              <a:rPr kumimoji="0" lang="es-ES"/>
              <a:t>Haga clic para agregar el elemento 5</a:t>
            </a:r>
          </a:p>
        </p:txBody>
      </p:sp>
      <p:sp>
        <p:nvSpPr>
          <p:cNvPr id="20" name="Rectangle 3"/>
          <p:cNvSpPr>
            <a:spLocks noGrp="1"/>
          </p:cNvSpPr>
          <p:nvPr>
            <p:ph type="dt" sz="half" idx="10"/>
          </p:nvPr>
        </p:nvSpPr>
        <p:spPr/>
        <p:txBody>
          <a:bodyPr vert="horz"/>
          <a:lstStyle>
            <a:lvl1pPr algn="r" eaLnBrk="1" latinLnBrk="0" hangingPunct="1">
              <a:defRPr kumimoji="0" lang="es-ES"/>
            </a:lvl1pPr>
            <a:extLst/>
          </a:lstStyle>
          <a:p>
            <a:fld id="{1BEBB2CB-903D-46EF-8227-E770ED8FF514}" type="datetimeFigureOut">
              <a:rPr kumimoji="0" lang="es-ES"/>
              <a:pPr/>
              <a:t>16/01/2014</a:t>
            </a:fld>
            <a:endParaRPr kumimoji="0" lang="es-ES"/>
          </a:p>
        </p:txBody>
      </p:sp>
      <p:sp>
        <p:nvSpPr>
          <p:cNvPr id="15" name="Rectangle 7"/>
          <p:cNvSpPr>
            <a:spLocks noGrp="1"/>
          </p:cNvSpPr>
          <p:nvPr>
            <p:ph type="body" sz="quarter" idx="18" hasCustomPrompt="1"/>
          </p:nvPr>
        </p:nvSpPr>
        <p:spPr>
          <a:xfrm>
            <a:off x="4800600" y="20574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eaLnBrk="1" latinLnBrk="0" hangingPunct="1">
              <a:buFontTx/>
              <a:buNone/>
              <a:defRPr kumimoji="0" lang="es-ES"/>
            </a:lvl1pPr>
            <a:lvl2pPr eaLnBrk="1" latinLnBrk="0" hangingPunct="1">
              <a:buFontTx/>
              <a:buChar char="•"/>
              <a:defRPr kumimoji="0" lang="es-ES"/>
            </a:lvl2pPr>
            <a:lvl3pPr eaLnBrk="1" latinLnBrk="0" hangingPunct="1">
              <a:buFontTx/>
              <a:buChar char="•"/>
              <a:defRPr kumimoji="0" lang="es-ES"/>
            </a:lvl3pPr>
            <a:lvl4pPr eaLnBrk="1" latinLnBrk="0" hangingPunct="1">
              <a:buFontTx/>
              <a:buChar char="•"/>
              <a:defRPr kumimoji="0" lang="es-ES"/>
            </a:lvl4pPr>
            <a:lvl5pPr eaLnBrk="1" latinLnBrk="0" hangingPunct="1">
              <a:buFontTx/>
              <a:buChar char="•"/>
              <a:defRPr kumimoji="0" lang="es-ES"/>
            </a:lvl5pPr>
            <a:extLst/>
          </a:lstStyle>
          <a:p>
            <a:pPr lvl="0"/>
            <a:r>
              <a:rPr kumimoji="0" lang="es-ES"/>
              <a:t>Haga clic para agregar la coincidencia 5</a:t>
            </a:r>
          </a:p>
        </p:txBody>
      </p:sp>
      <p:sp>
        <p:nvSpPr>
          <p:cNvPr id="17" name="Rectangle 7"/>
          <p:cNvSpPr>
            <a:spLocks noGrp="1"/>
          </p:cNvSpPr>
          <p:nvPr>
            <p:ph type="body" sz="quarter" idx="19" hasCustomPrompt="1"/>
          </p:nvPr>
        </p:nvSpPr>
        <p:spPr>
          <a:xfrm>
            <a:off x="4800600" y="29718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eaLnBrk="1" latinLnBrk="0" hangingPunct="1">
              <a:buFontTx/>
              <a:buNone/>
              <a:defRPr kumimoji="0" lang="es-ES"/>
            </a:lvl1pPr>
            <a:lvl2pPr eaLnBrk="1" latinLnBrk="0" hangingPunct="1">
              <a:buFontTx/>
              <a:buChar char="•"/>
              <a:defRPr kumimoji="0" lang="es-ES"/>
            </a:lvl2pPr>
            <a:lvl3pPr eaLnBrk="1" latinLnBrk="0" hangingPunct="1">
              <a:buFontTx/>
              <a:buChar char="•"/>
              <a:defRPr kumimoji="0" lang="es-ES"/>
            </a:lvl3pPr>
            <a:lvl4pPr eaLnBrk="1" latinLnBrk="0" hangingPunct="1">
              <a:buFontTx/>
              <a:buChar char="•"/>
              <a:defRPr kumimoji="0" lang="es-ES"/>
            </a:lvl4pPr>
            <a:lvl5pPr eaLnBrk="1" latinLnBrk="0" hangingPunct="1">
              <a:buFontTx/>
              <a:buChar char="•"/>
              <a:defRPr kumimoji="0" lang="es-ES"/>
            </a:lvl5pPr>
            <a:extLst/>
          </a:lstStyle>
          <a:p>
            <a:pPr lvl="0"/>
            <a:r>
              <a:rPr kumimoji="0" lang="es-ES"/>
              <a:t>Haga clic para agregar la coincidencia 3</a:t>
            </a:r>
          </a:p>
        </p:txBody>
      </p:sp>
      <p:sp>
        <p:nvSpPr>
          <p:cNvPr id="18" name="Rectangle 7"/>
          <p:cNvSpPr>
            <a:spLocks noGrp="1"/>
          </p:cNvSpPr>
          <p:nvPr>
            <p:ph type="body" sz="quarter" idx="20" hasCustomPrompt="1"/>
          </p:nvPr>
        </p:nvSpPr>
        <p:spPr>
          <a:xfrm>
            <a:off x="4800600" y="38862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eaLnBrk="1" latinLnBrk="0" hangingPunct="1">
              <a:buFontTx/>
              <a:buNone/>
              <a:defRPr kumimoji="0" lang="es-ES"/>
            </a:lvl1pPr>
            <a:lvl2pPr eaLnBrk="1" latinLnBrk="0" hangingPunct="1">
              <a:buFontTx/>
              <a:buChar char="•"/>
              <a:defRPr kumimoji="0" lang="es-ES"/>
            </a:lvl2pPr>
            <a:lvl3pPr eaLnBrk="1" latinLnBrk="0" hangingPunct="1">
              <a:buFontTx/>
              <a:buChar char="•"/>
              <a:defRPr kumimoji="0" lang="es-ES"/>
            </a:lvl3pPr>
            <a:lvl4pPr eaLnBrk="1" latinLnBrk="0" hangingPunct="1">
              <a:buFontTx/>
              <a:buChar char="•"/>
              <a:defRPr kumimoji="0" lang="es-ES"/>
            </a:lvl4pPr>
            <a:lvl5pPr eaLnBrk="1" latinLnBrk="0" hangingPunct="1">
              <a:buFontTx/>
              <a:buChar char="•"/>
              <a:defRPr kumimoji="0" lang="es-ES"/>
            </a:lvl5pPr>
            <a:extLst/>
          </a:lstStyle>
          <a:p>
            <a:pPr lvl="0"/>
            <a:r>
              <a:rPr kumimoji="0" lang="es-ES"/>
              <a:t>Haga clic para agregar la coincidencia 1</a:t>
            </a:r>
          </a:p>
        </p:txBody>
      </p:sp>
      <p:sp>
        <p:nvSpPr>
          <p:cNvPr id="19" name="Rectangle 7"/>
          <p:cNvSpPr>
            <a:spLocks noGrp="1"/>
          </p:cNvSpPr>
          <p:nvPr>
            <p:ph type="body" sz="quarter" idx="21" hasCustomPrompt="1"/>
          </p:nvPr>
        </p:nvSpPr>
        <p:spPr>
          <a:xfrm>
            <a:off x="4800600" y="48006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eaLnBrk="1" latinLnBrk="0" hangingPunct="1">
              <a:buFontTx/>
              <a:buNone/>
              <a:defRPr kumimoji="0" lang="es-ES"/>
            </a:lvl1pPr>
            <a:lvl2pPr eaLnBrk="1" latinLnBrk="0" hangingPunct="1">
              <a:buFontTx/>
              <a:buChar char="•"/>
              <a:defRPr kumimoji="0" lang="es-ES"/>
            </a:lvl2pPr>
            <a:lvl3pPr eaLnBrk="1" latinLnBrk="0" hangingPunct="1">
              <a:buFontTx/>
              <a:buChar char="•"/>
              <a:defRPr kumimoji="0" lang="es-ES"/>
            </a:lvl3pPr>
            <a:lvl4pPr eaLnBrk="1" latinLnBrk="0" hangingPunct="1">
              <a:buFontTx/>
              <a:buChar char="•"/>
              <a:defRPr kumimoji="0" lang="es-ES"/>
            </a:lvl4pPr>
            <a:lvl5pPr eaLnBrk="1" latinLnBrk="0" hangingPunct="1">
              <a:buFontTx/>
              <a:buChar char="•"/>
              <a:defRPr kumimoji="0" lang="es-ES"/>
            </a:lvl5pPr>
            <a:extLst/>
          </a:lstStyle>
          <a:p>
            <a:pPr lvl="0"/>
            <a:r>
              <a:rPr kumimoji="0" lang="es-ES"/>
              <a:t>Haga clic para agregar la coincidencia 2</a:t>
            </a:r>
          </a:p>
        </p:txBody>
      </p:sp>
      <p:sp>
        <p:nvSpPr>
          <p:cNvPr id="21" name="Rectangle 7"/>
          <p:cNvSpPr>
            <a:spLocks noGrp="1"/>
          </p:cNvSpPr>
          <p:nvPr>
            <p:ph type="body" sz="quarter" idx="22" hasCustomPrompt="1"/>
          </p:nvPr>
        </p:nvSpPr>
        <p:spPr>
          <a:xfrm>
            <a:off x="4800600" y="57150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eaLnBrk="1" latinLnBrk="0" hangingPunct="1">
              <a:buFontTx/>
              <a:buNone/>
              <a:defRPr kumimoji="0" lang="es-ES"/>
            </a:lvl1pPr>
            <a:lvl2pPr eaLnBrk="1" latinLnBrk="0" hangingPunct="1">
              <a:buFontTx/>
              <a:buChar char="•"/>
              <a:defRPr kumimoji="0" lang="es-ES"/>
            </a:lvl2pPr>
            <a:lvl3pPr eaLnBrk="1" latinLnBrk="0" hangingPunct="1">
              <a:buFontTx/>
              <a:buChar char="•"/>
              <a:defRPr kumimoji="0" lang="es-ES"/>
            </a:lvl3pPr>
            <a:lvl4pPr eaLnBrk="1" latinLnBrk="0" hangingPunct="1">
              <a:buFontTx/>
              <a:buChar char="•"/>
              <a:defRPr kumimoji="0" lang="es-ES"/>
            </a:lvl4pPr>
            <a:lvl5pPr eaLnBrk="1" latinLnBrk="0" hangingPunct="1">
              <a:buFontTx/>
              <a:buChar char="•"/>
              <a:defRPr kumimoji="0" lang="es-ES"/>
            </a:lvl5pPr>
            <a:extLst/>
          </a:lstStyle>
          <a:p>
            <a:pPr lvl="0"/>
            <a:r>
              <a:rPr kumimoji="0" lang="es-ES"/>
              <a:t>Haga clic para agregar la coincidencia 4</a:t>
            </a:r>
          </a:p>
        </p:txBody>
      </p:sp>
      <p:sp>
        <p:nvSpPr>
          <p:cNvPr id="11" name="Rectangle 2"/>
          <p:cNvSpPr>
            <a:spLocks noGrp="1"/>
          </p:cNvSpPr>
          <p:nvPr>
            <p:ph type="title" hasCustomPrompt="1"/>
          </p:nvPr>
        </p:nvSpPr>
        <p:spPr/>
        <p:txBody>
          <a:bodyPr vert="horz"/>
          <a:lstStyle>
            <a:lvl1pPr algn="l" eaLnBrk="1" latinLnBrk="0" hangingPunct="1">
              <a:defRPr kumimoji="0" lang="es-ES" i="1" baseline="0"/>
            </a:lvl1pPr>
            <a:extLst/>
          </a:lstStyle>
          <a:p>
            <a:r>
              <a:rPr kumimoji="0" lang="es-ES"/>
              <a:t>Haga clic para escribir una pregunta</a:t>
            </a:r>
          </a:p>
        </p:txBody>
      </p:sp>
      <p:sp>
        <p:nvSpPr>
          <p:cNvPr id="7" name="Rectangle 5"/>
          <p:cNvSpPr>
            <a:spLocks noGrp="1"/>
          </p:cNvSpPr>
          <p:nvPr>
            <p:ph type="sldNum" sz="quarter" idx="12"/>
          </p:nvPr>
        </p:nvSpPr>
        <p:spPr/>
        <p:txBody>
          <a:bodyPr vert="horz"/>
          <a:lstStyle>
            <a:extLst/>
          </a:lstStyle>
          <a:p>
            <a:fld id="{C75B88FA-3392-4D65-A457-DB2A9953195B}" type="slidenum">
              <a:rPr kumimoji="0"/>
              <a:pPr/>
              <a:t>‹Nº›</a:t>
            </a:fld>
            <a:endParaRPr kumimoji="0" lang="es-ES"/>
          </a:p>
        </p:txBody>
      </p:sp>
      <p:cxnSp>
        <p:nvCxnSpPr>
          <p:cNvPr id="23" name="Straight Connector 23"/>
          <p:cNvCxnSpPr>
            <a:stCxn id="16" idx="3"/>
            <a:endCxn id="18" idx="1"/>
          </p:cNvCxnSpPr>
          <p:nvPr/>
        </p:nvCxnSpPr>
        <p:spPr>
          <a:xfrm>
            <a:off x="3886200" y="2286000"/>
            <a:ext cx="914400" cy="18288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4" name="Straight Connector 23"/>
          <p:cNvCxnSpPr>
            <a:stCxn id="12" idx="3"/>
            <a:endCxn id="19" idx="1"/>
          </p:cNvCxnSpPr>
          <p:nvPr/>
        </p:nvCxnSpPr>
        <p:spPr>
          <a:xfrm>
            <a:off x="3886200" y="3200400"/>
            <a:ext cx="914400" cy="18288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0" name="Straight Connector 23"/>
          <p:cNvCxnSpPr>
            <a:stCxn id="13" idx="3"/>
            <a:endCxn id="17" idx="1"/>
          </p:cNvCxnSpPr>
          <p:nvPr/>
        </p:nvCxnSpPr>
        <p:spPr>
          <a:xfrm flipV="1">
            <a:off x="3886200" y="3200400"/>
            <a:ext cx="914400" cy="9144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4" name="Straight Connector 23"/>
          <p:cNvCxnSpPr>
            <a:stCxn id="14" idx="3"/>
            <a:endCxn id="21" idx="1"/>
          </p:cNvCxnSpPr>
          <p:nvPr/>
        </p:nvCxnSpPr>
        <p:spPr>
          <a:xfrm>
            <a:off x="3886200" y="5029200"/>
            <a:ext cx="914400" cy="9144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9" name="Straight Connector 23"/>
          <p:cNvCxnSpPr>
            <a:stCxn id="10" idx="3"/>
            <a:endCxn id="15" idx="1"/>
          </p:cNvCxnSpPr>
          <p:nvPr/>
        </p:nvCxnSpPr>
        <p:spPr>
          <a:xfrm flipV="1">
            <a:off x="3886200" y="2286000"/>
            <a:ext cx="914400" cy="36576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fade">
                                      <p:cBhvr>
                                        <p:cTn id="17" dur="500"/>
                                        <p:tgtEl>
                                          <p:spTgt spid="3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fade">
                                      <p:cBhvr>
                                        <p:cTn id="22" dur="5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fade">
                                      <p:cBhvr>
                                        <p:cTn id="27"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2">
        <a:schemeClr val="bg1"/>
      </p:bgRef>
    </p:bg>
    <p:spTree>
      <p:nvGrpSpPr>
        <p:cNvPr id="1" name=""/>
        <p:cNvGrpSpPr/>
        <p:nvPr/>
      </p:nvGrpSpPr>
      <p:grpSpPr>
        <a:xfrm>
          <a:off x="0" y="0"/>
          <a:ext cx="0" cy="0"/>
          <a:chOff x="0" y="0"/>
          <a:chExt cx="0" cy="0"/>
        </a:xfrm>
      </p:grpSpPr>
      <p:sp>
        <p:nvSpPr>
          <p:cNvPr id="20" name="Rectangle 2"/>
          <p:cNvSpPr>
            <a:spLocks noGrp="1"/>
          </p:cNvSpPr>
          <p:nvPr>
            <p:ph type="title"/>
          </p:nvPr>
        </p:nvSpPr>
        <p:spPr>
          <a:xfrm>
            <a:off x="914400" y="457200"/>
            <a:ext cx="7696200" cy="1143000"/>
          </a:xfrm>
          <a:prstGeom prst="rect">
            <a:avLst/>
          </a:prstGeom>
        </p:spPr>
        <p:txBody>
          <a:bodyPr vert="horz" anchor="b">
            <a:normAutofit/>
          </a:bodyPr>
          <a:lstStyle>
            <a:extLst/>
          </a:lstStyle>
          <a:p>
            <a:pPr eaLnBrk="1" latinLnBrk="0" hangingPunct="1"/>
            <a:r>
              <a:rPr kumimoji="0" lang="es-ES_tradnl" smtClean="0"/>
              <a:t>Clic para editar título</a:t>
            </a:r>
            <a:endParaRPr kumimoji="0" lang="en-US" smtClean="0"/>
          </a:p>
        </p:txBody>
      </p:sp>
      <p:sp>
        <p:nvSpPr>
          <p:cNvPr id="5" name="Rectangle 3"/>
          <p:cNvSpPr>
            <a:spLocks noGrp="1"/>
          </p:cNvSpPr>
          <p:nvPr>
            <p:ph type="body" idx="1"/>
          </p:nvPr>
        </p:nvSpPr>
        <p:spPr>
          <a:xfrm>
            <a:off x="914400" y="1905000"/>
            <a:ext cx="7467600" cy="4221163"/>
          </a:xfrm>
          <a:prstGeom prst="rect">
            <a:avLst/>
          </a:prstGeom>
        </p:spPr>
        <p:txBody>
          <a:bodyPr vert="horz">
            <a:normAutofit/>
          </a:bodyPr>
          <a:lstStyle>
            <a:extLst/>
          </a:lstStyle>
          <a:p>
            <a:pPr lvl="0" eaLnBrk="1" latinLnBrk="0" hangingPunct="1"/>
            <a:r>
              <a:rPr kumimoji="0" lang="es-ES_tradnl" smtClean="0"/>
              <a:t>Haga clic para modificar el estilo de texto del patrón</a:t>
            </a:r>
          </a:p>
          <a:p>
            <a:pPr lvl="1" eaLnBrk="1" latinLnBrk="0" hangingPunct="1"/>
            <a:r>
              <a:rPr kumimoji="0" lang="es-ES_tradnl" smtClean="0"/>
              <a:t>Segundo nivel</a:t>
            </a:r>
          </a:p>
          <a:p>
            <a:pPr lvl="2" eaLnBrk="1" latinLnBrk="0" hangingPunct="1"/>
            <a:r>
              <a:rPr kumimoji="0" lang="es-ES_tradnl" smtClean="0"/>
              <a:t>Tercer nivel</a:t>
            </a:r>
          </a:p>
          <a:p>
            <a:pPr lvl="3" eaLnBrk="1" latinLnBrk="0" hangingPunct="1"/>
            <a:r>
              <a:rPr kumimoji="0" lang="es-ES_tradnl" smtClean="0"/>
              <a:t>Cuarto nivel</a:t>
            </a:r>
          </a:p>
          <a:p>
            <a:pPr lvl="4" eaLnBrk="1" latinLnBrk="0" hangingPunct="1"/>
            <a:r>
              <a:rPr kumimoji="0" lang="es-ES_tradnl" smtClean="0"/>
              <a:t>Quinto nivel</a:t>
            </a:r>
            <a:endParaRPr kumimoji="0" lang="en-US"/>
          </a:p>
        </p:txBody>
      </p:sp>
      <p:sp>
        <p:nvSpPr>
          <p:cNvPr id="29" name="Rectangle 4"/>
          <p:cNvSpPr>
            <a:spLocks noGrp="1"/>
          </p:cNvSpPr>
          <p:nvPr>
            <p:ph type="dt" sz="half" idx="2"/>
          </p:nvPr>
        </p:nvSpPr>
        <p:spPr>
          <a:xfrm>
            <a:off x="6705600" y="6248400"/>
            <a:ext cx="1828800" cy="323850"/>
          </a:xfrm>
          <a:prstGeom prst="rect">
            <a:avLst/>
          </a:prstGeom>
        </p:spPr>
        <p:txBody>
          <a:bodyPr vert="horz" anchor="ctr"/>
          <a:lstStyle>
            <a:lvl1pPr eaLnBrk="1" latinLnBrk="0" hangingPunct="1">
              <a:defRPr kumimoji="0" lang="es-ES" sz="1100"/>
            </a:lvl1pPr>
            <a:extLst/>
          </a:lstStyle>
          <a:p>
            <a:pPr algn="r"/>
            <a:fld id="{8F67D422-08A8-451B-9A67-21962FC4B660}" type="datetimeFigureOut">
              <a:rPr kumimoji="0" lang="es-ES" sz="1100"/>
              <a:pPr algn="r"/>
              <a:t>16/01/2014</a:t>
            </a:fld>
            <a:endParaRPr kumimoji="0" lang="es-ES" sz="1050"/>
          </a:p>
        </p:txBody>
      </p:sp>
      <p:sp>
        <p:nvSpPr>
          <p:cNvPr id="18" name="Rectangle 5"/>
          <p:cNvSpPr>
            <a:spLocks noGrp="1"/>
          </p:cNvSpPr>
          <p:nvPr>
            <p:ph type="ftr" sz="quarter" idx="3"/>
          </p:nvPr>
        </p:nvSpPr>
        <p:spPr>
          <a:xfrm>
            <a:off x="457200" y="6248400"/>
            <a:ext cx="3260886" cy="323850"/>
          </a:xfrm>
          <a:prstGeom prst="rect">
            <a:avLst/>
          </a:prstGeom>
        </p:spPr>
        <p:txBody>
          <a:bodyPr vert="horz"/>
          <a:lstStyle>
            <a:lvl1pPr eaLnBrk="1" latinLnBrk="0" hangingPunct="1">
              <a:defRPr kumimoji="0" lang="es-ES" sz="1200"/>
            </a:lvl1pPr>
            <a:extLst/>
          </a:lstStyle>
          <a:p>
            <a:endParaRPr kumimoji="0" lang="es-ES" sz="1200"/>
          </a:p>
        </p:txBody>
      </p:sp>
      <p:sp>
        <p:nvSpPr>
          <p:cNvPr id="7" name="Slide Number Placeholder 6"/>
          <p:cNvSpPr>
            <a:spLocks noGrp="1"/>
          </p:cNvSpPr>
          <p:nvPr>
            <p:ph type="sldNum" sz="quarter" idx="4"/>
          </p:nvPr>
        </p:nvSpPr>
        <p:spPr>
          <a:xfrm>
            <a:off x="8714936" y="6151098"/>
            <a:ext cx="429064" cy="457200"/>
          </a:xfrm>
          <a:prstGeom prst="rect">
            <a:avLst/>
          </a:prstGeom>
        </p:spPr>
        <p:txBody>
          <a:bodyPr vert="horz" anchor="ctr"/>
          <a:lstStyle>
            <a:lvl1pPr eaLnBrk="1" latinLnBrk="0" hangingPunct="1">
              <a:defRPr kumimoji="0" lang="es-ES" sz="1200"/>
            </a:lvl1pPr>
            <a:extLst/>
          </a:lstStyle>
          <a:p>
            <a:fld id="{169B2101-2E9F-420A-91A3-890890D84497}" type="slidenum">
              <a:rPr kumimoji="0" lang="es-ES" sz="1200"/>
              <a:pPr/>
              <a:t>‹Nº›</a:t>
            </a:fld>
            <a:endParaRPr kumimoji="0" lang="es-ES" sz="1200"/>
          </a:p>
        </p:txBody>
      </p:sp>
      <p:grpSp>
        <p:nvGrpSpPr>
          <p:cNvPr id="2" name="Group 23"/>
          <p:cNvGrpSpPr/>
          <p:nvPr/>
        </p:nvGrpSpPr>
        <p:grpSpPr>
          <a:xfrm>
            <a:off x="11555" y="2000250"/>
            <a:ext cx="133350" cy="533400"/>
            <a:chOff x="0" y="2000250"/>
            <a:chExt cx="3733800" cy="533400"/>
          </a:xfrm>
        </p:grpSpPr>
        <p:sp>
          <p:nvSpPr>
            <p:cNvPr id="3" name="Rectangle 14"/>
            <p:cNvSpPr/>
            <p:nvPr/>
          </p:nvSpPr>
          <p:spPr>
            <a:xfrm>
              <a:off x="0" y="2381250"/>
              <a:ext cx="373380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kumimoji="0" lang="es-ES"/>
            </a:p>
          </p:txBody>
        </p:sp>
        <p:sp>
          <p:nvSpPr>
            <p:cNvPr id="28" name="Rectangle 14"/>
            <p:cNvSpPr/>
            <p:nvPr/>
          </p:nvSpPr>
          <p:spPr>
            <a:xfrm>
              <a:off x="0" y="2305050"/>
              <a:ext cx="373380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extLst/>
            </a:lstStyle>
            <a:p>
              <a:pPr algn="ctr"/>
              <a:endParaRPr kumimoji="0" lang="es-ES"/>
            </a:p>
          </p:txBody>
        </p:sp>
        <p:sp>
          <p:nvSpPr>
            <p:cNvPr id="4" name="Rectangle 14"/>
            <p:cNvSpPr/>
            <p:nvPr/>
          </p:nvSpPr>
          <p:spPr>
            <a:xfrm>
              <a:off x="0" y="2228850"/>
              <a:ext cx="373380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kumimoji="0" lang="es-ES"/>
            </a:p>
          </p:txBody>
        </p:sp>
        <p:sp>
          <p:nvSpPr>
            <p:cNvPr id="12" name="Rectangle 14"/>
            <p:cNvSpPr/>
            <p:nvPr/>
          </p:nvSpPr>
          <p:spPr>
            <a:xfrm>
              <a:off x="0" y="2152650"/>
              <a:ext cx="373380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kumimoji="0" lang="es-ES"/>
            </a:p>
          </p:txBody>
        </p:sp>
        <p:sp>
          <p:nvSpPr>
            <p:cNvPr id="9" name="Rectangle 14"/>
            <p:cNvSpPr/>
            <p:nvPr/>
          </p:nvSpPr>
          <p:spPr>
            <a:xfrm>
              <a:off x="0" y="2076450"/>
              <a:ext cx="373380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extLst/>
            </a:lstStyle>
            <a:p>
              <a:pPr algn="ctr"/>
              <a:endParaRPr kumimoji="0" lang="es-ES"/>
            </a:p>
          </p:txBody>
        </p:sp>
        <p:sp>
          <p:nvSpPr>
            <p:cNvPr id="11" name="Rectangle 14"/>
            <p:cNvSpPr/>
            <p:nvPr/>
          </p:nvSpPr>
          <p:spPr>
            <a:xfrm>
              <a:off x="0" y="20002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es-ES"/>
            </a:p>
          </p:txBody>
        </p:sp>
        <p:sp>
          <p:nvSpPr>
            <p:cNvPr id="31" name="Rectangle 14"/>
            <p:cNvSpPr/>
            <p:nvPr/>
          </p:nvSpPr>
          <p:spPr>
            <a:xfrm>
              <a:off x="0" y="24574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es-ES"/>
            </a:p>
          </p:txBody>
        </p:sp>
      </p:grpSp>
      <p:grpSp>
        <p:nvGrpSpPr>
          <p:cNvPr id="10" name="Group 35"/>
          <p:cNvGrpSpPr/>
          <p:nvPr/>
        </p:nvGrpSpPr>
        <p:grpSpPr>
          <a:xfrm>
            <a:off x="8584055" y="2000250"/>
            <a:ext cx="552450" cy="542925"/>
            <a:chOff x="8667750" y="2000250"/>
            <a:chExt cx="476250" cy="542925"/>
          </a:xfrm>
        </p:grpSpPr>
        <p:sp>
          <p:nvSpPr>
            <p:cNvPr id="13" name="Rectangle 14"/>
            <p:cNvSpPr/>
            <p:nvPr/>
          </p:nvSpPr>
          <p:spPr>
            <a:xfrm>
              <a:off x="8667750" y="2381250"/>
              <a:ext cx="47625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kumimoji="0" lang="es-ES"/>
            </a:p>
          </p:txBody>
        </p:sp>
        <p:sp>
          <p:nvSpPr>
            <p:cNvPr id="24" name="Rectangle 14"/>
            <p:cNvSpPr/>
            <p:nvPr/>
          </p:nvSpPr>
          <p:spPr>
            <a:xfrm>
              <a:off x="8667750" y="2305050"/>
              <a:ext cx="47625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extLst/>
            </a:lstStyle>
            <a:p>
              <a:pPr algn="ctr"/>
              <a:endParaRPr kumimoji="0" lang="es-ES"/>
            </a:p>
          </p:txBody>
        </p:sp>
        <p:sp>
          <p:nvSpPr>
            <p:cNvPr id="19" name="Rectangle 14"/>
            <p:cNvSpPr/>
            <p:nvPr/>
          </p:nvSpPr>
          <p:spPr>
            <a:xfrm>
              <a:off x="8667750" y="2228850"/>
              <a:ext cx="47625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kumimoji="0" lang="es-ES"/>
            </a:p>
          </p:txBody>
        </p:sp>
        <p:sp>
          <p:nvSpPr>
            <p:cNvPr id="30" name="Rectangle 14"/>
            <p:cNvSpPr/>
            <p:nvPr/>
          </p:nvSpPr>
          <p:spPr>
            <a:xfrm>
              <a:off x="8667750" y="2152650"/>
              <a:ext cx="47625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kumimoji="0" lang="es-ES"/>
            </a:p>
          </p:txBody>
        </p:sp>
        <p:sp>
          <p:nvSpPr>
            <p:cNvPr id="17" name="Rectangle 14"/>
            <p:cNvSpPr/>
            <p:nvPr/>
          </p:nvSpPr>
          <p:spPr>
            <a:xfrm>
              <a:off x="8667750" y="2076450"/>
              <a:ext cx="47625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extLst/>
            </a:lstStyle>
            <a:p>
              <a:pPr algn="ctr"/>
              <a:endParaRPr kumimoji="0" lang="es-ES"/>
            </a:p>
          </p:txBody>
        </p:sp>
        <p:sp>
          <p:nvSpPr>
            <p:cNvPr id="16" name="Rectangle 14"/>
            <p:cNvSpPr/>
            <p:nvPr/>
          </p:nvSpPr>
          <p:spPr>
            <a:xfrm>
              <a:off x="8667750" y="2000250"/>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es-ES"/>
            </a:p>
          </p:txBody>
        </p:sp>
        <p:sp>
          <p:nvSpPr>
            <p:cNvPr id="15" name="Rectangle 14"/>
            <p:cNvSpPr/>
            <p:nvPr/>
          </p:nvSpPr>
          <p:spPr>
            <a:xfrm>
              <a:off x="8667750" y="2466975"/>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es-ES"/>
            </a:p>
          </p:txBody>
        </p:sp>
      </p:grpSp>
      <p:sp>
        <p:nvSpPr>
          <p:cNvPr id="23" name="Oval 28"/>
          <p:cNvSpPr/>
          <p:nvPr/>
        </p:nvSpPr>
        <p:spPr>
          <a:xfrm>
            <a:off x="8572500" y="6324600"/>
            <a:ext cx="152400" cy="152400"/>
          </a:xfrm>
          <a:prstGeom prst="ellipse">
            <a:avLst/>
          </a:prstGeom>
          <a:effectLst/>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kumimoji="0" lang="es-E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Lst>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txStyles>
    <p:titleStyle>
      <a:lvl1pPr algn="l" rtl="0" eaLnBrk="1" latinLnBrk="0" hangingPunct="1">
        <a:spcBef>
          <a:spcPct val="0"/>
        </a:spcBef>
        <a:buNone/>
        <a:defRPr kumimoji="0" lang="es-ES" sz="3600">
          <a:solidFill>
            <a:schemeClr val="tx1"/>
          </a:solidFill>
          <a:latin typeface="+mj-lt"/>
          <a:ea typeface="+mj-ea"/>
          <a:cs typeface="+mj-cs"/>
        </a:defRPr>
      </a:lvl1pPr>
      <a:lvl2pPr eaLnBrk="1" latinLnBrk="0" hangingPunct="1">
        <a:defRPr kumimoji="0" lang="es-ES">
          <a:solidFill>
            <a:schemeClr val="tx2"/>
          </a:solidFill>
        </a:defRPr>
      </a:lvl2pPr>
      <a:lvl3pPr eaLnBrk="1" latinLnBrk="0" hangingPunct="1">
        <a:defRPr kumimoji="0" lang="es-ES">
          <a:solidFill>
            <a:schemeClr val="tx2"/>
          </a:solidFill>
        </a:defRPr>
      </a:lvl3pPr>
      <a:lvl4pPr eaLnBrk="1" latinLnBrk="0" hangingPunct="1">
        <a:defRPr kumimoji="0" lang="es-ES">
          <a:solidFill>
            <a:schemeClr val="tx2"/>
          </a:solidFill>
        </a:defRPr>
      </a:lvl4pPr>
      <a:lvl5pPr eaLnBrk="1" latinLnBrk="0" hangingPunct="1">
        <a:defRPr kumimoji="0" lang="es-ES">
          <a:solidFill>
            <a:schemeClr val="tx2"/>
          </a:solidFill>
        </a:defRPr>
      </a:lvl5pPr>
      <a:lvl6pPr eaLnBrk="1" latinLnBrk="0" hangingPunct="1">
        <a:defRPr kumimoji="0" lang="es-ES">
          <a:solidFill>
            <a:schemeClr val="tx2"/>
          </a:solidFill>
        </a:defRPr>
      </a:lvl6pPr>
      <a:lvl7pPr eaLnBrk="1" latinLnBrk="0" hangingPunct="1">
        <a:defRPr kumimoji="0" lang="es-ES">
          <a:solidFill>
            <a:schemeClr val="tx2"/>
          </a:solidFill>
        </a:defRPr>
      </a:lvl7pPr>
      <a:lvl8pPr eaLnBrk="1" latinLnBrk="0" hangingPunct="1">
        <a:defRPr kumimoji="0" lang="es-ES">
          <a:solidFill>
            <a:schemeClr val="tx2"/>
          </a:solidFill>
        </a:defRPr>
      </a:lvl8pPr>
      <a:lvl9pPr eaLnBrk="1" latinLnBrk="0" hangingPunct="1">
        <a:defRPr kumimoji="0" lang="es-ES">
          <a:solidFill>
            <a:schemeClr val="tx2"/>
          </a:solidFill>
        </a:defRPr>
      </a:lvl9pPr>
      <a:extLst/>
    </p:titleStyle>
    <p:bodyStyle>
      <a:lvl1pPr marL="342900" indent="-342900" algn="l" rtl="0" eaLnBrk="1" latinLnBrk="0" hangingPunct="1">
        <a:spcBef>
          <a:spcPct val="20000"/>
        </a:spcBef>
        <a:buChar char="•"/>
        <a:defRPr kumimoji="0" lang="es-ES" sz="2000">
          <a:solidFill>
            <a:schemeClr val="tx1"/>
          </a:solidFill>
          <a:latin typeface="+mn-lt"/>
          <a:ea typeface="+mn-ea"/>
          <a:cs typeface="+mn-cs"/>
        </a:defRPr>
      </a:lvl1pPr>
      <a:lvl2pPr marL="742950" indent="-285750" algn="l" rtl="0" eaLnBrk="1" latinLnBrk="0" hangingPunct="1">
        <a:spcBef>
          <a:spcPct val="20000"/>
        </a:spcBef>
        <a:buChar char="–"/>
        <a:defRPr kumimoji="0" lang="es-ES" sz="2000">
          <a:solidFill>
            <a:schemeClr val="tx1"/>
          </a:solidFill>
          <a:latin typeface="+mn-lt"/>
          <a:ea typeface="+mn-ea"/>
          <a:cs typeface="+mn-cs"/>
        </a:defRPr>
      </a:lvl2pPr>
      <a:lvl3pPr marL="1143000" indent="-228600" algn="l" rtl="0" eaLnBrk="1" latinLnBrk="0" hangingPunct="1">
        <a:spcBef>
          <a:spcPct val="20000"/>
        </a:spcBef>
        <a:buChar char="•"/>
        <a:defRPr kumimoji="0" lang="es-ES" sz="2000">
          <a:solidFill>
            <a:schemeClr val="tx1"/>
          </a:solidFill>
          <a:latin typeface="+mn-lt"/>
          <a:ea typeface="+mn-ea"/>
          <a:cs typeface="+mn-cs"/>
        </a:defRPr>
      </a:lvl3pPr>
      <a:lvl4pPr marL="1600200" indent="-228600" algn="l" rtl="0" eaLnBrk="1" latinLnBrk="0" hangingPunct="1">
        <a:spcBef>
          <a:spcPct val="20000"/>
        </a:spcBef>
        <a:buChar char="–"/>
        <a:defRPr kumimoji="0" lang="es-ES" sz="2000">
          <a:solidFill>
            <a:schemeClr val="tx1"/>
          </a:solidFill>
          <a:latin typeface="+mn-lt"/>
          <a:ea typeface="+mn-ea"/>
          <a:cs typeface="+mn-cs"/>
        </a:defRPr>
      </a:lvl4pPr>
      <a:lvl5pPr marL="2057400" indent="-228600" algn="l" rtl="0" eaLnBrk="1" latinLnBrk="0" hangingPunct="1">
        <a:spcBef>
          <a:spcPct val="20000"/>
        </a:spcBef>
        <a:buChar char="»"/>
        <a:defRPr kumimoji="0" lang="es-ES" sz="2000">
          <a:solidFill>
            <a:schemeClr val="tx1"/>
          </a:solidFill>
          <a:latin typeface="+mn-lt"/>
          <a:ea typeface="+mn-ea"/>
          <a:cs typeface="+mn-cs"/>
        </a:defRPr>
      </a:lvl5pPr>
      <a:lvl6pPr marL="2514600" indent="-228600" algn="l" rtl="0" eaLnBrk="1" latinLnBrk="0" hangingPunct="1">
        <a:spcBef>
          <a:spcPct val="20000"/>
        </a:spcBef>
        <a:buChar char="•"/>
        <a:defRPr kumimoji="0" lang="es-ES" sz="2000">
          <a:solidFill>
            <a:schemeClr val="tx1"/>
          </a:solidFill>
          <a:latin typeface="+mn-lt"/>
          <a:ea typeface="+mn-ea"/>
          <a:cs typeface="+mn-cs"/>
        </a:defRPr>
      </a:lvl6pPr>
      <a:lvl7pPr marL="2971800" indent="-228600" algn="l" rtl="0" eaLnBrk="1" latinLnBrk="0" hangingPunct="1">
        <a:spcBef>
          <a:spcPct val="20000"/>
        </a:spcBef>
        <a:buChar char="•"/>
        <a:defRPr kumimoji="0" lang="es-ES" sz="2000">
          <a:solidFill>
            <a:schemeClr val="tx1"/>
          </a:solidFill>
          <a:latin typeface="+mn-lt"/>
          <a:ea typeface="+mn-ea"/>
          <a:cs typeface="+mn-cs"/>
        </a:defRPr>
      </a:lvl7pPr>
      <a:lvl8pPr marL="3429000" indent="-228600" algn="l" rtl="0" eaLnBrk="1" latinLnBrk="0" hangingPunct="1">
        <a:spcBef>
          <a:spcPct val="20000"/>
        </a:spcBef>
        <a:buChar char="•"/>
        <a:defRPr kumimoji="0" lang="es-ES" sz="2000">
          <a:solidFill>
            <a:schemeClr val="tx1"/>
          </a:solidFill>
          <a:latin typeface="+mn-lt"/>
          <a:ea typeface="+mn-ea"/>
          <a:cs typeface="+mn-cs"/>
        </a:defRPr>
      </a:lvl8pPr>
      <a:lvl9pPr marL="3886200" indent="-228600" algn="l" rtl="0" eaLnBrk="1" latinLnBrk="0" hangingPunct="1">
        <a:spcBef>
          <a:spcPct val="20000"/>
        </a:spcBef>
        <a:buChar char="•"/>
        <a:defRPr kumimoji="0" lang="es-ES" sz="2000">
          <a:solidFill>
            <a:schemeClr val="tx1"/>
          </a:solidFill>
          <a:latin typeface="+mn-lt"/>
          <a:ea typeface="+mn-ea"/>
          <a:cs typeface="+mn-cs"/>
        </a:defRPr>
      </a:lvl9pPr>
      <a:extLst/>
    </p:bodyStyle>
    <p:otherStyle>
      <a:lvl1pPr marL="0" algn="l" rtl="0" eaLnBrk="1" latinLnBrk="0" hangingPunct="1">
        <a:defRPr kumimoji="0" lang="es-ES">
          <a:solidFill>
            <a:schemeClr val="tx1"/>
          </a:solidFill>
          <a:latin typeface="+mn-lt"/>
          <a:ea typeface="+mn-ea"/>
          <a:cs typeface="+mn-cs"/>
        </a:defRPr>
      </a:lvl1pPr>
      <a:lvl2pPr marL="457200" algn="l" rtl="0" eaLnBrk="1" latinLnBrk="0" hangingPunct="1">
        <a:defRPr kumimoji="0" lang="es-ES">
          <a:solidFill>
            <a:schemeClr val="tx1"/>
          </a:solidFill>
          <a:latin typeface="+mn-lt"/>
          <a:ea typeface="+mn-ea"/>
          <a:cs typeface="+mn-cs"/>
        </a:defRPr>
      </a:lvl2pPr>
      <a:lvl3pPr marL="914400" algn="l" rtl="0" eaLnBrk="1" latinLnBrk="0" hangingPunct="1">
        <a:defRPr kumimoji="0" lang="es-ES">
          <a:solidFill>
            <a:schemeClr val="tx1"/>
          </a:solidFill>
          <a:latin typeface="+mn-lt"/>
          <a:ea typeface="+mn-ea"/>
          <a:cs typeface="+mn-cs"/>
        </a:defRPr>
      </a:lvl3pPr>
      <a:lvl4pPr marL="1371600" algn="l" rtl="0" eaLnBrk="1" latinLnBrk="0" hangingPunct="1">
        <a:defRPr kumimoji="0" lang="es-ES">
          <a:solidFill>
            <a:schemeClr val="tx1"/>
          </a:solidFill>
          <a:latin typeface="+mn-lt"/>
          <a:ea typeface="+mn-ea"/>
          <a:cs typeface="+mn-cs"/>
        </a:defRPr>
      </a:lvl4pPr>
      <a:lvl5pPr marL="1828800" algn="l" rtl="0" eaLnBrk="1" latinLnBrk="0" hangingPunct="1">
        <a:defRPr kumimoji="0" lang="es-ES">
          <a:solidFill>
            <a:schemeClr val="tx1"/>
          </a:solidFill>
          <a:latin typeface="+mn-lt"/>
          <a:ea typeface="+mn-ea"/>
          <a:cs typeface="+mn-cs"/>
        </a:defRPr>
      </a:lvl5pPr>
      <a:lvl6pPr marL="2286000" algn="l" rtl="0" eaLnBrk="1" latinLnBrk="0" hangingPunct="1">
        <a:defRPr kumimoji="0" lang="es-ES">
          <a:solidFill>
            <a:schemeClr val="tx1"/>
          </a:solidFill>
          <a:latin typeface="+mn-lt"/>
          <a:ea typeface="+mn-ea"/>
          <a:cs typeface="+mn-cs"/>
        </a:defRPr>
      </a:lvl6pPr>
      <a:lvl7pPr marL="2743200" algn="l" rtl="0" eaLnBrk="1" latinLnBrk="0" hangingPunct="1">
        <a:defRPr kumimoji="0" lang="es-ES">
          <a:solidFill>
            <a:schemeClr val="tx1"/>
          </a:solidFill>
          <a:latin typeface="+mn-lt"/>
          <a:ea typeface="+mn-ea"/>
          <a:cs typeface="+mn-cs"/>
        </a:defRPr>
      </a:lvl7pPr>
      <a:lvl8pPr marL="3200400" algn="l" rtl="0" eaLnBrk="1" latinLnBrk="0" hangingPunct="1">
        <a:defRPr kumimoji="0" lang="es-ES">
          <a:solidFill>
            <a:schemeClr val="tx1"/>
          </a:solidFill>
          <a:latin typeface="+mn-lt"/>
          <a:ea typeface="+mn-ea"/>
          <a:cs typeface="+mn-cs"/>
        </a:defRPr>
      </a:lvl8pPr>
      <a:lvl9pPr marL="3657600" algn="l" rtl="0" eaLnBrk="1" latinLnBrk="0" hangingPunct="1">
        <a:defRPr kumimoji="0" lang="es-ES">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Oval 28"/>
          <p:cNvSpPr/>
          <p:nvPr/>
        </p:nvSpPr>
        <p:spPr>
          <a:xfrm>
            <a:off x="8572500" y="6038850"/>
            <a:ext cx="152400" cy="152400"/>
          </a:xfrm>
          <a:prstGeom prst="ellipse">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lang="es-ES"/>
          </a:p>
        </p:txBody>
      </p:sp>
      <p:sp>
        <p:nvSpPr>
          <p:cNvPr id="27" name="Oval 28"/>
          <p:cNvSpPr/>
          <p:nvPr/>
        </p:nvSpPr>
        <p:spPr>
          <a:xfrm>
            <a:off x="8572500" y="6324600"/>
            <a:ext cx="152400" cy="152400"/>
          </a:xfrm>
          <a:prstGeom prst="ellipse">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lang="es-ES"/>
          </a:p>
        </p:txBody>
      </p:sp>
      <p:sp>
        <p:nvSpPr>
          <p:cNvPr id="4" name="Oval 28"/>
          <p:cNvSpPr/>
          <p:nvPr/>
        </p:nvSpPr>
        <p:spPr>
          <a:xfrm>
            <a:off x="8572500" y="5476875"/>
            <a:ext cx="152400" cy="152400"/>
          </a:xfrm>
          <a:prstGeom prst="ellipse">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es-ES"/>
          </a:p>
        </p:txBody>
      </p:sp>
      <p:sp>
        <p:nvSpPr>
          <p:cNvPr id="12" name="Oval 28"/>
          <p:cNvSpPr/>
          <p:nvPr/>
        </p:nvSpPr>
        <p:spPr>
          <a:xfrm>
            <a:off x="8572500" y="5753100"/>
            <a:ext cx="152400" cy="152400"/>
          </a:xfrm>
          <a:prstGeom prst="ellipse">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lang="es-ES"/>
          </a:p>
        </p:txBody>
      </p:sp>
      <p:sp>
        <p:nvSpPr>
          <p:cNvPr id="18" name="Rectangle 25"/>
          <p:cNvSpPr>
            <a:spLocks noGrp="1"/>
          </p:cNvSpPr>
          <p:nvPr>
            <p:ph type="subTitle" idx="1"/>
          </p:nvPr>
        </p:nvSpPr>
        <p:spPr>
          <a:xfrm>
            <a:off x="152400" y="5105400"/>
            <a:ext cx="8098302" cy="762000"/>
          </a:xfrm>
        </p:spPr>
        <p:txBody>
          <a:bodyPr>
            <a:normAutofit lnSpcReduction="10000"/>
          </a:bodyPr>
          <a:lstStyle>
            <a:extLst/>
          </a:lstStyle>
          <a:p>
            <a:r>
              <a:rPr lang="es-ES" dirty="0" smtClean="0"/>
              <a:t>Carlos Hugo Preciado Domènech</a:t>
            </a:r>
          </a:p>
          <a:p>
            <a:r>
              <a:rPr lang="es-ES" dirty="0" smtClean="0"/>
              <a:t>Magistrado Especialista del Orden Social  </a:t>
            </a:r>
            <a:endParaRPr lang="es-ES" dirty="0"/>
          </a:p>
          <a:p>
            <a:r>
              <a:rPr lang="es-ES" dirty="0" smtClean="0"/>
              <a:t>Tribunal Superior de Justicia de Catalunya</a:t>
            </a:r>
            <a:endParaRPr lang="es-ES" dirty="0"/>
          </a:p>
        </p:txBody>
      </p:sp>
      <p:sp>
        <p:nvSpPr>
          <p:cNvPr id="10" name="Rectangle 24"/>
          <p:cNvSpPr>
            <a:spLocks noGrp="1"/>
          </p:cNvSpPr>
          <p:nvPr>
            <p:ph type="title"/>
          </p:nvPr>
        </p:nvSpPr>
        <p:spPr>
          <a:xfrm>
            <a:off x="2057400" y="838200"/>
            <a:ext cx="6509239" cy="3886200"/>
          </a:xfrm>
        </p:spPr>
        <p:txBody>
          <a:bodyPr>
            <a:normAutofit/>
          </a:bodyPr>
          <a:lstStyle>
            <a:extLst/>
          </a:lstStyle>
          <a:p>
            <a:r>
              <a:rPr lang="es-ES" sz="3200" dirty="0" smtClean="0"/>
              <a:t>PROYECTO DE CÓDIGO PENAL </a:t>
            </a:r>
            <a:br>
              <a:rPr lang="es-ES" sz="3200" dirty="0" smtClean="0"/>
            </a:br>
            <a:r>
              <a:rPr lang="es-ES" sz="3200" dirty="0" smtClean="0"/>
              <a:t>ANTEPROYECTO DE LEY DE REPRESIÓN CIUDADANA Y ANTEPROYECTO DE LEY DEL ABORTO</a:t>
            </a:r>
            <a:endParaRPr lang="es-ES" sz="3200" dirty="0"/>
          </a:p>
        </p:txBody>
      </p:sp>
      <p:sp>
        <p:nvSpPr>
          <p:cNvPr id="2" name="CuadroTexto 1"/>
          <p:cNvSpPr txBox="1"/>
          <p:nvPr/>
        </p:nvSpPr>
        <p:spPr>
          <a:xfrm>
            <a:off x="7696200" y="3276600"/>
            <a:ext cx="184666" cy="369332"/>
          </a:xfrm>
          <a:prstGeom prst="rect">
            <a:avLst/>
          </a:prstGeom>
          <a:noFill/>
        </p:spPr>
        <p:txBody>
          <a:bodyPr wrap="none" rtlCol="0">
            <a:spAutoFit/>
          </a:bodyPr>
          <a:lstStyle/>
          <a:p>
            <a:endParaRPr lang="es-ES" dirty="0"/>
          </a:p>
        </p:txBody>
      </p:sp>
    </p:spTree>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lnSpcReduction="10000"/>
          </a:bodyPr>
          <a:lstStyle>
            <a:extLst/>
          </a:lstStyle>
          <a:p>
            <a:pPr algn="just"/>
            <a:r>
              <a:rPr lang="es-ES" sz="2200" dirty="0"/>
              <a:t> </a:t>
            </a:r>
            <a:r>
              <a:rPr lang="es-ES" sz="2200" dirty="0" smtClean="0"/>
              <a:t>Introducción </a:t>
            </a:r>
            <a:r>
              <a:rPr lang="es-ES" sz="2200" dirty="0"/>
              <a:t>de la cadena perpetua (prisión permanente revisable) en los supuestos de asesinato y homicidio </a:t>
            </a:r>
            <a:r>
              <a:rPr lang="es-ES" sz="2200" dirty="0" smtClean="0"/>
              <a:t>terrorista  o asesinato, que ya se ha ampliado a 5 supuestos en el tránsito de anteproyecto a proyecto   </a:t>
            </a:r>
            <a:endParaRPr lang="es-ES" sz="2200" dirty="0"/>
          </a:p>
          <a:p>
            <a:pPr algn="just"/>
            <a:r>
              <a:rPr lang="es-ES" sz="2200" dirty="0"/>
              <a:t> </a:t>
            </a:r>
            <a:r>
              <a:rPr lang="es-ES" sz="2200" dirty="0" smtClean="0"/>
              <a:t>Revisión </a:t>
            </a:r>
            <a:r>
              <a:rPr lang="es-ES" sz="2200" dirty="0"/>
              <a:t>del sistema de suspensión y sustitución de penas de prisión de corta duración, suprimiendo la sustitución automática y unificación de ambas bajo un régimen de suspensión más gravoso.</a:t>
            </a:r>
          </a:p>
          <a:p>
            <a:pPr algn="just"/>
            <a:r>
              <a:rPr lang="es-ES" sz="2200" dirty="0" smtClean="0"/>
              <a:t>Introducción </a:t>
            </a:r>
            <a:r>
              <a:rPr lang="es-ES" sz="2200" dirty="0"/>
              <a:t>de una especie de prisión por deudas: si el delincuente dificulta la investigación o no aporta datos sobre sus bienes para cubrir la responsabilidad civil, no se concederá la suspensión.</a:t>
            </a:r>
          </a:p>
          <a:p>
            <a:endParaRPr lang="es-ES" sz="1400" dirty="0" smtClean="0"/>
          </a:p>
          <a:p>
            <a:endParaRPr lang="es-ES" dirty="0"/>
          </a:p>
          <a:p>
            <a:endParaRPr lang="es-ES" dirty="0"/>
          </a:p>
        </p:txBody>
      </p:sp>
      <p:sp>
        <p:nvSpPr>
          <p:cNvPr id="28" name="Rectangle 6"/>
          <p:cNvSpPr>
            <a:spLocks noGrp="1"/>
          </p:cNvSpPr>
          <p:nvPr>
            <p:ph type="title"/>
          </p:nvPr>
        </p:nvSpPr>
        <p:spPr/>
        <p:txBody>
          <a:bodyPr>
            <a:normAutofit/>
          </a:bodyPr>
          <a:lstStyle>
            <a:extLst/>
          </a:lstStyle>
          <a:p>
            <a:pPr algn="ctr"/>
            <a:r>
              <a:rPr lang="es-ES" sz="3200" b="1" dirty="0" smtClean="0"/>
              <a:t>Revisión </a:t>
            </a:r>
            <a:r>
              <a:rPr lang="es-ES" sz="3200" b="1" dirty="0"/>
              <a:t>del sistema de penas</a:t>
            </a:r>
            <a:r>
              <a:rPr lang="es-ES" sz="3200" dirty="0"/>
              <a:t/>
            </a:r>
            <a:br>
              <a:rPr lang="es-ES" sz="3200" dirty="0"/>
            </a:br>
            <a:endParaRPr lang="es-ES" sz="3200" dirty="0"/>
          </a:p>
        </p:txBody>
      </p:sp>
    </p:spTree>
    <p:extLst>
      <p:ext uri="{BB962C8B-B14F-4D97-AF65-F5344CB8AC3E}">
        <p14:creationId xmlns:p14="http://schemas.microsoft.com/office/powerpoint/2010/main" val="896047935"/>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lnSpcReduction="10000"/>
          </a:bodyPr>
          <a:lstStyle>
            <a:extLst/>
          </a:lstStyle>
          <a:p>
            <a:pPr marL="0" indent="0">
              <a:buNone/>
            </a:pPr>
            <a:endParaRPr lang="es-ES" sz="1400" dirty="0" smtClean="0"/>
          </a:p>
          <a:p>
            <a:r>
              <a:rPr lang="es-ES" dirty="0"/>
              <a:t>Modificación del delito continuado y del delito medial, incrementando las penas.</a:t>
            </a:r>
          </a:p>
          <a:p>
            <a:r>
              <a:rPr lang="es-ES" dirty="0"/>
              <a:t>-Modificación de la libertad condicional:</a:t>
            </a:r>
          </a:p>
          <a:p>
            <a:r>
              <a:rPr lang="es-ES" dirty="0"/>
              <a:t>a) es una modalidad de suspensión, de forma que el tiempo en libertad condicional no computa para redención de pena si se revoca la suspensión, lo cuál puede significar una vulneración del principio "non bis in ídem" (no dos veces por lo mismo).</a:t>
            </a:r>
          </a:p>
          <a:p>
            <a:r>
              <a:rPr lang="es-ES" dirty="0"/>
              <a:t>b) se introduce un nuevo supuesto de libertad condicional para penados </a:t>
            </a:r>
            <a:r>
              <a:rPr lang="es-ES" dirty="0" smtClean="0"/>
              <a:t>primarios</a:t>
            </a:r>
            <a:r>
              <a:rPr lang="es-ES" dirty="0"/>
              <a:t> </a:t>
            </a:r>
            <a:r>
              <a:rPr lang="es-ES" dirty="0" smtClean="0"/>
              <a:t>con pena no superior a 3 años que supone 1 año y medio de cumplimiento en prisión.</a:t>
            </a:r>
            <a:endParaRPr lang="es-ES" dirty="0"/>
          </a:p>
          <a:p>
            <a:r>
              <a:rPr lang="es-ES" dirty="0"/>
              <a:t>c) libertad condicional para prisión permanente revisable cumplidos 35 años</a:t>
            </a:r>
          </a:p>
          <a:p>
            <a:endParaRPr lang="es-ES" dirty="0"/>
          </a:p>
        </p:txBody>
      </p:sp>
      <p:sp>
        <p:nvSpPr>
          <p:cNvPr id="28" name="Rectangle 6"/>
          <p:cNvSpPr>
            <a:spLocks noGrp="1"/>
          </p:cNvSpPr>
          <p:nvPr>
            <p:ph type="title"/>
          </p:nvPr>
        </p:nvSpPr>
        <p:spPr/>
        <p:txBody>
          <a:bodyPr>
            <a:normAutofit/>
          </a:bodyPr>
          <a:lstStyle>
            <a:extLst/>
          </a:lstStyle>
          <a:p>
            <a:pPr algn="ctr"/>
            <a:r>
              <a:rPr lang="es-ES" sz="3200" dirty="0"/>
              <a:t>Revisión del sistema de penas</a:t>
            </a:r>
            <a:br>
              <a:rPr lang="es-ES" sz="3200" dirty="0"/>
            </a:br>
            <a:endParaRPr lang="es-ES" sz="3200" dirty="0"/>
          </a:p>
        </p:txBody>
      </p:sp>
    </p:spTree>
    <p:extLst>
      <p:ext uri="{BB962C8B-B14F-4D97-AF65-F5344CB8AC3E}">
        <p14:creationId xmlns:p14="http://schemas.microsoft.com/office/powerpoint/2010/main" val="3355800719"/>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fontScale="92500" lnSpcReduction="10000"/>
          </a:bodyPr>
          <a:lstStyle>
            <a:extLst/>
          </a:lstStyle>
          <a:p>
            <a:endParaRPr lang="es-ES_tradnl" sz="1400" dirty="0"/>
          </a:p>
          <a:p>
            <a:pPr algn="just"/>
            <a:r>
              <a:rPr lang="es-ES" dirty="0" smtClean="0"/>
              <a:t>- </a:t>
            </a:r>
            <a:r>
              <a:rPr lang="es-ES" dirty="0"/>
              <a:t>Unas pasan a delito leve ( ej. todas las faltas contra el patrimonio).</a:t>
            </a:r>
          </a:p>
          <a:p>
            <a:pPr algn="just"/>
            <a:r>
              <a:rPr lang="es-ES" dirty="0"/>
              <a:t>- Otras se despenalizan: como algunas faltas contra las personas: muerte, lesiones, etc., que provocará el desamparo de las víctimas de accidentes de tráfico, que habrán de acudir a la justicia civil para pleitear con las aseguradoras, asumiendo el coste de los informes periciales que hasta ahora efectuaba el forense y las costas procesales.	</a:t>
            </a:r>
            <a:endParaRPr lang="es-ES" dirty="0" smtClean="0"/>
          </a:p>
          <a:p>
            <a:pPr algn="just"/>
            <a:r>
              <a:rPr lang="es-ES" dirty="0" smtClean="0"/>
              <a:t>Conductas que antes eran falta y no era posible practicar detenciones (art.495 </a:t>
            </a:r>
            <a:r>
              <a:rPr lang="es-ES" dirty="0" err="1" smtClean="0"/>
              <a:t>LECrim</a:t>
            </a:r>
            <a:r>
              <a:rPr lang="es-ES" dirty="0" smtClean="0"/>
              <a:t>) ahora son delitos leves y se posibilita la detención.</a:t>
            </a:r>
          </a:p>
          <a:p>
            <a:pPr algn="just"/>
            <a:r>
              <a:rPr lang="es-ES" dirty="0" smtClean="0"/>
              <a:t>Problemas de constitucionalidad: instruye quien juzga en el caso de delitos leves (STC 145/88)</a:t>
            </a:r>
            <a:endParaRPr lang="es-ES" dirty="0"/>
          </a:p>
          <a:p>
            <a:pPr algn="just"/>
            <a:endParaRPr lang="es-ES" dirty="0" smtClean="0"/>
          </a:p>
          <a:p>
            <a:endParaRPr lang="es-ES" dirty="0"/>
          </a:p>
          <a:p>
            <a:endParaRPr lang="es-ES" dirty="0"/>
          </a:p>
        </p:txBody>
      </p:sp>
      <p:sp>
        <p:nvSpPr>
          <p:cNvPr id="28" name="Rectangle 6"/>
          <p:cNvSpPr>
            <a:spLocks noGrp="1"/>
          </p:cNvSpPr>
          <p:nvPr>
            <p:ph type="title"/>
          </p:nvPr>
        </p:nvSpPr>
        <p:spPr/>
        <p:txBody>
          <a:bodyPr>
            <a:normAutofit/>
          </a:bodyPr>
          <a:lstStyle>
            <a:extLst/>
          </a:lstStyle>
          <a:p>
            <a:pPr algn="ctr"/>
            <a:r>
              <a:rPr lang="es-ES" b="1" dirty="0" smtClean="0"/>
              <a:t>Supresión </a:t>
            </a:r>
            <a:r>
              <a:rPr lang="es-ES" b="1" dirty="0"/>
              <a:t>de las Faltas</a:t>
            </a:r>
            <a:r>
              <a:rPr lang="es-ES" sz="1400" dirty="0"/>
              <a:t/>
            </a:r>
            <a:br>
              <a:rPr lang="es-ES" sz="1400" dirty="0"/>
            </a:br>
            <a:endParaRPr lang="es-ES" sz="1300" dirty="0"/>
          </a:p>
        </p:txBody>
      </p:sp>
    </p:spTree>
    <p:extLst>
      <p:ext uri="{BB962C8B-B14F-4D97-AF65-F5344CB8AC3E}">
        <p14:creationId xmlns:p14="http://schemas.microsoft.com/office/powerpoint/2010/main" val="2418082484"/>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a:bodyPr>
          <a:lstStyle>
            <a:extLst/>
          </a:lstStyle>
          <a:p>
            <a:endParaRPr lang="es-ES_tradnl" sz="1400" dirty="0"/>
          </a:p>
          <a:p>
            <a:r>
              <a:rPr lang="es-ES" sz="1400" b="1" dirty="0"/>
              <a:t>- </a:t>
            </a:r>
            <a:r>
              <a:rPr lang="es-ES" sz="1400" dirty="0"/>
              <a:t>Se regresa al derecho penal de autor y a la ley de peligrosidad social franquista de 1970. Se considera ahora a elementos peligrosos a todos los que sufran de enfermedades mentales, anomalías, alteraciones psíquicas, alteraciones en la percepción e intoxicación por drogas, alcohol. El Estado criminaliza a los enfermos mentales, en lugar de velar por una asistencia sanitaria de calidad, la tutela y cuidado preventivos y la paliación de su situación de dependencia.</a:t>
            </a:r>
          </a:p>
          <a:p>
            <a:r>
              <a:rPr lang="es-ES" sz="1400" dirty="0"/>
              <a:t>-Ahora las medidas de seguridad se pueden imponer a los delincuentes plenamente imputables, de forma que la consecuencia del delito ya no es solo la pena. La peligrosidad asume un rol decisivo en la sanción del delito y de forma desmesurada, pues las medidas de seguridad privativas de libertad dependen de esa peligrosidad y pueden ser más gravosas y de mayor duración que la pena imponible al hecho cometido. Se genera así inseguridad jurídica.</a:t>
            </a:r>
          </a:p>
          <a:p>
            <a:endParaRPr lang="es-ES" sz="1400" dirty="0" smtClean="0"/>
          </a:p>
          <a:p>
            <a:endParaRPr lang="es-ES" dirty="0"/>
          </a:p>
          <a:p>
            <a:endParaRPr lang="es-ES" dirty="0"/>
          </a:p>
        </p:txBody>
      </p:sp>
      <p:sp>
        <p:nvSpPr>
          <p:cNvPr id="28" name="Rectangle 6"/>
          <p:cNvSpPr>
            <a:spLocks noGrp="1"/>
          </p:cNvSpPr>
          <p:nvPr>
            <p:ph type="title"/>
          </p:nvPr>
        </p:nvSpPr>
        <p:spPr/>
        <p:txBody>
          <a:bodyPr>
            <a:normAutofit/>
          </a:bodyPr>
          <a:lstStyle>
            <a:extLst/>
          </a:lstStyle>
          <a:p>
            <a:pPr algn="ctr"/>
            <a:r>
              <a:rPr lang="es-ES" sz="3200" dirty="0" smtClean="0"/>
              <a:t>REFORMA DE LAS MEDIDAS DE SEGURIDAD</a:t>
            </a:r>
            <a:endParaRPr lang="es-ES" sz="3200" dirty="0"/>
          </a:p>
        </p:txBody>
      </p:sp>
    </p:spTree>
    <p:extLst>
      <p:ext uri="{BB962C8B-B14F-4D97-AF65-F5344CB8AC3E}">
        <p14:creationId xmlns:p14="http://schemas.microsoft.com/office/powerpoint/2010/main" val="2031929193"/>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fontScale="77500" lnSpcReduction="20000"/>
          </a:bodyPr>
          <a:lstStyle>
            <a:extLst/>
          </a:lstStyle>
          <a:p>
            <a:endParaRPr lang="es-ES" sz="1400" dirty="0" smtClean="0"/>
          </a:p>
          <a:p>
            <a:r>
              <a:rPr lang="es-ES" dirty="0"/>
              <a:t>- La ley declara su voluntad de acabar con el sistema monista: que impone la pena basada en la culpabilidad y la medida de seguridad, basada en la peligrosidad; ahora ambas consecuencias -pena y medida- pueden sancionar el delito en casos de imputabilidad plena.</a:t>
            </a:r>
          </a:p>
          <a:p>
            <a:endParaRPr lang="es-ES" dirty="0"/>
          </a:p>
          <a:p>
            <a:r>
              <a:rPr lang="es-ES" dirty="0"/>
              <a:t>En definitiva, se da un paso decisivo que sumerge a España en un Estado policial, que reconoce o parte del fracaso del tratamiento penitenciario como medio de reinserción social en las penas privativas de libertad, apartándose del modelo constitucional que impone el art. 25.2 CE.</a:t>
            </a:r>
          </a:p>
          <a:p>
            <a:endParaRPr lang="es-ES" dirty="0" smtClean="0"/>
          </a:p>
          <a:p>
            <a:r>
              <a:rPr lang="es-ES" dirty="0" smtClean="0"/>
              <a:t>- </a:t>
            </a:r>
            <a:r>
              <a:rPr lang="es-ES" dirty="0"/>
              <a:t>Se amplían los supuestos de libertad vigilada, antes limitados a supuestos de inimputables, </a:t>
            </a:r>
            <a:r>
              <a:rPr lang="es-ES" dirty="0" err="1"/>
              <a:t>semiimputables</a:t>
            </a:r>
            <a:r>
              <a:rPr lang="es-ES" dirty="0"/>
              <a:t>, delitos contra la libertad e indemnidad sexuales y de terrorismo y que ahora se extiende a un sin fin de infracciones, entre otras: homicidio por imprudencia, hurtos, etc.</a:t>
            </a:r>
          </a:p>
          <a:p>
            <a:endParaRPr lang="es-ES" dirty="0" smtClean="0"/>
          </a:p>
          <a:p>
            <a:r>
              <a:rPr lang="es-ES" dirty="0" smtClean="0"/>
              <a:t>- </a:t>
            </a:r>
            <a:r>
              <a:rPr lang="es-ES" dirty="0"/>
              <a:t>Se introduce la custodia de seguridad para los supuestos de reiteración de delitos de especial gravedad, extendiéndose a supuestos indeterminados de delitos cometidos con violencia o intimidación sobre las personas.	</a:t>
            </a:r>
          </a:p>
          <a:p>
            <a:endParaRPr lang="es-ES" dirty="0"/>
          </a:p>
          <a:p>
            <a:endParaRPr lang="es-ES" dirty="0"/>
          </a:p>
        </p:txBody>
      </p:sp>
      <p:sp>
        <p:nvSpPr>
          <p:cNvPr id="28" name="Rectangle 6"/>
          <p:cNvSpPr>
            <a:spLocks noGrp="1"/>
          </p:cNvSpPr>
          <p:nvPr>
            <p:ph type="title"/>
          </p:nvPr>
        </p:nvSpPr>
        <p:spPr/>
        <p:txBody>
          <a:bodyPr>
            <a:normAutofit/>
          </a:bodyPr>
          <a:lstStyle>
            <a:extLst/>
          </a:lstStyle>
          <a:p>
            <a:pPr algn="ctr"/>
            <a:r>
              <a:rPr lang="es-ES" sz="3200" dirty="0" smtClean="0"/>
              <a:t>REFORMA DE LAS MEDIDAS DE SEGURIDAD</a:t>
            </a:r>
            <a:endParaRPr lang="es-ES" sz="3200" dirty="0"/>
          </a:p>
        </p:txBody>
      </p:sp>
    </p:spTree>
    <p:extLst>
      <p:ext uri="{BB962C8B-B14F-4D97-AF65-F5344CB8AC3E}">
        <p14:creationId xmlns:p14="http://schemas.microsoft.com/office/powerpoint/2010/main" val="2082449552"/>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a:bodyPr>
          <a:lstStyle>
            <a:extLst/>
          </a:lstStyle>
          <a:p>
            <a:pPr algn="just"/>
            <a:endParaRPr lang="es-ES_tradnl" dirty="0"/>
          </a:p>
          <a:p>
            <a:pPr marL="0" indent="0" algn="just">
              <a:buNone/>
            </a:pPr>
            <a:r>
              <a:rPr lang="es-ES" dirty="0" smtClean="0"/>
              <a:t>La </a:t>
            </a:r>
            <a:r>
              <a:rPr lang="es-ES" dirty="0"/>
              <a:t>ciudadanía en general a través de la encuesta del CISS tiene entre la lista de los principales problemas, tras el paro, la situación económica y la clase política, la corrupción y el fraude, que mencionan el 12,2% y sólo el 4% menciona como problema la seguridad ciudadana. </a:t>
            </a:r>
            <a:endParaRPr lang="es-ES" dirty="0" smtClean="0"/>
          </a:p>
          <a:p>
            <a:pPr marL="0" indent="0" algn="just">
              <a:buNone/>
            </a:pPr>
            <a:r>
              <a:rPr lang="es-ES" dirty="0" smtClean="0"/>
              <a:t>Esta </a:t>
            </a:r>
            <a:r>
              <a:rPr lang="es-ES" dirty="0"/>
              <a:t>reforma del CP es tanto o más importante por lo que no hace que por lo que hace. Tras 4 años de crisis ninguno de los responsables podrá siquiera temer que la reiteración de su conducta pueda costarle la imposición de la pena en el futuro. Todo un ejemplo de lucha contra "la peligrosidad social".</a:t>
            </a:r>
          </a:p>
          <a:p>
            <a:endParaRPr lang="es-ES" dirty="0"/>
          </a:p>
        </p:txBody>
      </p:sp>
      <p:sp>
        <p:nvSpPr>
          <p:cNvPr id="28" name="Rectangle 6"/>
          <p:cNvSpPr>
            <a:spLocks noGrp="1"/>
          </p:cNvSpPr>
          <p:nvPr>
            <p:ph type="title"/>
          </p:nvPr>
        </p:nvSpPr>
        <p:spPr/>
        <p:txBody>
          <a:bodyPr>
            <a:noAutofit/>
          </a:bodyPr>
          <a:lstStyle>
            <a:extLst/>
          </a:lstStyle>
          <a:p>
            <a:pPr algn="ctr"/>
            <a:r>
              <a:rPr lang="es-ES" sz="2400" dirty="0" smtClean="0"/>
              <a:t> </a:t>
            </a:r>
            <a:r>
              <a:rPr lang="es-ES" sz="2400" b="1" dirty="0"/>
              <a:t>Impunidad de los comportamientos del sector político y financiero que han generado o agravado la crisis económica iniciada en 2008</a:t>
            </a:r>
            <a:endParaRPr lang="es-ES" sz="2400" dirty="0"/>
          </a:p>
        </p:txBody>
      </p:sp>
    </p:spTree>
    <p:extLst>
      <p:ext uri="{BB962C8B-B14F-4D97-AF65-F5344CB8AC3E}">
        <p14:creationId xmlns:p14="http://schemas.microsoft.com/office/powerpoint/2010/main" val="1245368858"/>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a:bodyPr>
          <a:lstStyle>
            <a:extLst/>
          </a:lstStyle>
          <a:p>
            <a:endParaRPr lang="es-ES_tradnl" sz="1400" dirty="0"/>
          </a:p>
          <a:p>
            <a:pPr algn="just"/>
            <a:r>
              <a:rPr lang="es-ES" sz="3200" b="1" dirty="0"/>
              <a:t>L</a:t>
            </a:r>
            <a:r>
              <a:rPr lang="es-ES" sz="3200" dirty="0" smtClean="0"/>
              <a:t>a </a:t>
            </a:r>
            <a:r>
              <a:rPr lang="es-ES" sz="3200" dirty="0"/>
              <a:t>reforma no </a:t>
            </a:r>
            <a:r>
              <a:rPr lang="es-ES" sz="3200" dirty="0" smtClean="0"/>
              <a:t>vendrá acompañada </a:t>
            </a:r>
            <a:r>
              <a:rPr lang="es-ES" sz="3200" dirty="0"/>
              <a:t>de ninguna memoria económica, generando incremento de carga de trabajo en unos juzgados absolutamente desbordados por la </a:t>
            </a:r>
            <a:r>
              <a:rPr lang="es-ES" sz="3200" dirty="0" smtClean="0"/>
              <a:t>crisis</a:t>
            </a:r>
            <a:endParaRPr lang="es-ES" sz="3200" dirty="0"/>
          </a:p>
          <a:p>
            <a:endParaRPr lang="es-ES" dirty="0"/>
          </a:p>
        </p:txBody>
      </p:sp>
      <p:sp>
        <p:nvSpPr>
          <p:cNvPr id="28" name="Rectangle 6"/>
          <p:cNvSpPr>
            <a:spLocks noGrp="1"/>
          </p:cNvSpPr>
          <p:nvPr>
            <p:ph type="title"/>
          </p:nvPr>
        </p:nvSpPr>
        <p:spPr/>
        <p:txBody>
          <a:bodyPr>
            <a:noAutofit/>
          </a:bodyPr>
          <a:lstStyle>
            <a:extLst/>
          </a:lstStyle>
          <a:p>
            <a:pPr algn="ctr"/>
            <a:r>
              <a:rPr lang="es-ES" sz="2800" b="1" dirty="0"/>
              <a:t>Se acomete una reforma sin previsión de medios</a:t>
            </a:r>
            <a:endParaRPr lang="es-ES" sz="2800" dirty="0"/>
          </a:p>
        </p:txBody>
      </p:sp>
    </p:spTree>
    <p:extLst>
      <p:ext uri="{BB962C8B-B14F-4D97-AF65-F5344CB8AC3E}">
        <p14:creationId xmlns:p14="http://schemas.microsoft.com/office/powerpoint/2010/main" val="1935228201"/>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fontScale="70000" lnSpcReduction="20000"/>
          </a:bodyPr>
          <a:lstStyle>
            <a:extLst/>
          </a:lstStyle>
          <a:p>
            <a:endParaRPr lang="es-ES_tradnl" sz="1400" dirty="0"/>
          </a:p>
          <a:p>
            <a:pPr algn="just"/>
            <a:r>
              <a:rPr lang="es-ES" sz="3200" b="1" dirty="0" smtClean="0"/>
              <a:t> </a:t>
            </a:r>
            <a:r>
              <a:rPr lang="es-ES" sz="3200" b="1" dirty="0"/>
              <a:t>Se carga en los ciudadanos el coste de la "agilización de la justicia",</a:t>
            </a:r>
            <a:r>
              <a:rPr lang="es-ES" sz="3200" dirty="0"/>
              <a:t> mediante la imposición a los mismos de asumir las cargas y los costes de procesos tan habituales como los derivados de accidentes de tráfico que ahora se tramitarán por la vía civil con un aumento desmesurado de costes para las víctimas y favoreciendo de forma evidente a las grandes aseguradoras. </a:t>
            </a:r>
            <a:endParaRPr lang="es-ES" sz="3200" dirty="0" smtClean="0"/>
          </a:p>
          <a:p>
            <a:pPr algn="just"/>
            <a:r>
              <a:rPr lang="es-ES" sz="3200" dirty="0" smtClean="0"/>
              <a:t>No </a:t>
            </a:r>
            <a:r>
              <a:rPr lang="es-ES" sz="3200" dirty="0"/>
              <a:t>se puede agilizar la justicia sin un plan de dotación de medios personales y materiales. Hacer más cara la justicia no es agilizarla, es convertirla en un lujo para la mayoría.</a:t>
            </a:r>
          </a:p>
          <a:p>
            <a:endParaRPr lang="es-ES" dirty="0"/>
          </a:p>
        </p:txBody>
      </p:sp>
      <p:sp>
        <p:nvSpPr>
          <p:cNvPr id="28" name="Rectangle 6"/>
          <p:cNvSpPr>
            <a:spLocks noGrp="1"/>
          </p:cNvSpPr>
          <p:nvPr>
            <p:ph type="title"/>
          </p:nvPr>
        </p:nvSpPr>
        <p:spPr/>
        <p:txBody>
          <a:bodyPr>
            <a:noAutofit/>
          </a:bodyPr>
          <a:lstStyle>
            <a:extLst/>
          </a:lstStyle>
          <a:p>
            <a:pPr algn="ctr"/>
            <a:r>
              <a:rPr lang="es-ES" sz="2800" b="1" dirty="0" smtClean="0"/>
              <a:t>QUE PAGUE EL CIUDADANO/A</a:t>
            </a:r>
            <a:endParaRPr lang="es-ES" sz="2800" dirty="0"/>
          </a:p>
        </p:txBody>
      </p:sp>
    </p:spTree>
    <p:extLst>
      <p:ext uri="{BB962C8B-B14F-4D97-AF65-F5344CB8AC3E}">
        <p14:creationId xmlns:p14="http://schemas.microsoft.com/office/powerpoint/2010/main" val="3839234351"/>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p:cNvSpPr>
            <a:spLocks noGrp="1"/>
          </p:cNvSpPr>
          <p:nvPr>
            <p:ph type="subTitle" idx="1"/>
          </p:nvPr>
        </p:nvSpPr>
        <p:spPr/>
        <p:txBody>
          <a:bodyPr/>
          <a:lstStyle/>
          <a:p>
            <a:endParaRPr lang="es-ES" dirty="0"/>
          </a:p>
        </p:txBody>
      </p:sp>
      <p:sp>
        <p:nvSpPr>
          <p:cNvPr id="3" name="Título 2"/>
          <p:cNvSpPr>
            <a:spLocks noGrp="1"/>
          </p:cNvSpPr>
          <p:nvPr>
            <p:ph type="title"/>
          </p:nvPr>
        </p:nvSpPr>
        <p:spPr/>
        <p:txBody>
          <a:bodyPr>
            <a:normAutofit/>
          </a:bodyPr>
          <a:lstStyle/>
          <a:p>
            <a:r>
              <a:rPr lang="es-ES" sz="3200" dirty="0" smtClean="0"/>
              <a:t>ANTEPROYECTO DE LEY DE REPRESIÓN CIUDADANA</a:t>
            </a:r>
            <a:endParaRPr lang="es-ES" sz="3200" dirty="0"/>
          </a:p>
        </p:txBody>
      </p:sp>
    </p:spTree>
    <p:extLst>
      <p:ext uri="{BB962C8B-B14F-4D97-AF65-F5344CB8AC3E}">
        <p14:creationId xmlns:p14="http://schemas.microsoft.com/office/powerpoint/2010/main" val="1629625270"/>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a:bodyPr>
          <a:lstStyle>
            <a:extLst/>
          </a:lstStyle>
          <a:p>
            <a:endParaRPr lang="es-ES_tradnl" sz="1400" dirty="0"/>
          </a:p>
          <a:p>
            <a:endParaRPr lang="es-ES" sz="1400" dirty="0" smtClean="0"/>
          </a:p>
          <a:p>
            <a:pPr algn="just"/>
            <a:r>
              <a:rPr lang="es-ES_tradnl" sz="2800" dirty="0"/>
              <a:t>P</a:t>
            </a:r>
            <a:r>
              <a:rPr lang="es-ES_tradnl" sz="2800" dirty="0" smtClean="0"/>
              <a:t>royecto </a:t>
            </a:r>
            <a:r>
              <a:rPr lang="es-ES_tradnl" sz="2800" dirty="0"/>
              <a:t>represivo del ejercicio de los derechos fundamentales y libertades públicas de la </a:t>
            </a:r>
            <a:r>
              <a:rPr lang="es-ES_tradnl" sz="2800" dirty="0" smtClean="0"/>
              <a:t>ciudadanía, </a:t>
            </a:r>
            <a:r>
              <a:rPr lang="es-ES_tradnl" sz="2800" dirty="0"/>
              <a:t>con objeto de evitar todo conato de oposición </a:t>
            </a:r>
            <a:r>
              <a:rPr lang="es-ES_tradnl" sz="2800" dirty="0" smtClean="0"/>
              <a:t>ciudadana, </a:t>
            </a:r>
            <a:r>
              <a:rPr lang="es-ES_tradnl" sz="2800" dirty="0"/>
              <a:t>libre y pública a las políticas </a:t>
            </a:r>
            <a:r>
              <a:rPr lang="es-ES_tradnl" sz="2800" dirty="0" err="1"/>
              <a:t>austericidas</a:t>
            </a:r>
            <a:r>
              <a:rPr lang="es-ES_tradnl" sz="2800" dirty="0"/>
              <a:t> que azotan a las clases sociales más desfavorecidas.</a:t>
            </a:r>
          </a:p>
          <a:p>
            <a:endParaRPr lang="es-ES" dirty="0"/>
          </a:p>
          <a:p>
            <a:endParaRPr lang="es-ES" dirty="0"/>
          </a:p>
        </p:txBody>
      </p:sp>
      <p:sp>
        <p:nvSpPr>
          <p:cNvPr id="28" name="Rectangle 6"/>
          <p:cNvSpPr>
            <a:spLocks noGrp="1"/>
          </p:cNvSpPr>
          <p:nvPr>
            <p:ph type="title"/>
          </p:nvPr>
        </p:nvSpPr>
        <p:spPr/>
        <p:txBody>
          <a:bodyPr>
            <a:normAutofit/>
          </a:bodyPr>
          <a:lstStyle>
            <a:extLst/>
          </a:lstStyle>
          <a:p>
            <a:pPr algn="ctr"/>
            <a:r>
              <a:rPr lang="es-ES" sz="3200" dirty="0" smtClean="0"/>
              <a:t>PROYECTO DE LEY DE REPRESIÓN CIUDADANA</a:t>
            </a:r>
            <a:endParaRPr lang="es-ES" sz="3200" dirty="0"/>
          </a:p>
        </p:txBody>
      </p:sp>
    </p:spTree>
    <p:extLst>
      <p:ext uri="{BB962C8B-B14F-4D97-AF65-F5344CB8AC3E}">
        <p14:creationId xmlns:p14="http://schemas.microsoft.com/office/powerpoint/2010/main" val="224968379"/>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p:cNvSpPr>
            <a:spLocks noGrp="1"/>
          </p:cNvSpPr>
          <p:nvPr>
            <p:ph type="subTitle" idx="1"/>
          </p:nvPr>
        </p:nvSpPr>
        <p:spPr/>
        <p:txBody>
          <a:bodyPr/>
          <a:lstStyle/>
          <a:p>
            <a:endParaRPr lang="es-ES" dirty="0"/>
          </a:p>
        </p:txBody>
      </p:sp>
      <p:sp>
        <p:nvSpPr>
          <p:cNvPr id="3" name="Título 2"/>
          <p:cNvSpPr>
            <a:spLocks noGrp="1"/>
          </p:cNvSpPr>
          <p:nvPr>
            <p:ph type="title"/>
          </p:nvPr>
        </p:nvSpPr>
        <p:spPr/>
        <p:txBody>
          <a:bodyPr>
            <a:normAutofit/>
          </a:bodyPr>
          <a:lstStyle/>
          <a:p>
            <a:r>
              <a:rPr lang="es-ES" sz="3200" dirty="0" smtClean="0"/>
              <a:t>PROYECTO DE CÓDIGO PENAL</a:t>
            </a:r>
            <a:endParaRPr lang="es-ES" sz="3200" dirty="0"/>
          </a:p>
        </p:txBody>
      </p:sp>
    </p:spTree>
    <p:extLst>
      <p:ext uri="{BB962C8B-B14F-4D97-AF65-F5344CB8AC3E}">
        <p14:creationId xmlns:p14="http://schemas.microsoft.com/office/powerpoint/2010/main" val="1908868649"/>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lnSpcReduction="10000"/>
          </a:bodyPr>
          <a:lstStyle>
            <a:extLst/>
          </a:lstStyle>
          <a:p>
            <a:endParaRPr lang="es-ES_tradnl" sz="1400" dirty="0"/>
          </a:p>
          <a:p>
            <a:endParaRPr lang="es-ES" sz="1400" dirty="0" smtClean="0"/>
          </a:p>
          <a:p>
            <a:r>
              <a:rPr lang="es-ES_tradnl" dirty="0"/>
              <a:t>La </a:t>
            </a:r>
            <a:r>
              <a:rPr lang="es-ES_tradnl" b="1" dirty="0"/>
              <a:t>exposición de motivos</a:t>
            </a:r>
            <a:r>
              <a:rPr lang="es-ES_tradnl" dirty="0"/>
              <a:t> justifica </a:t>
            </a:r>
            <a:r>
              <a:rPr lang="es-ES_tradnl" b="1" dirty="0"/>
              <a:t>la supuesta necesidad de esta nueva ley</a:t>
            </a:r>
            <a:r>
              <a:rPr lang="es-ES_tradnl" dirty="0"/>
              <a:t>, que deroga y sustituye a la anterior LO 1/92 de 21 de febrero (en adelante LSC), en cuatro motivos, alguno de ellos ciertamente peregrino, que pasamos a glosar: </a:t>
            </a:r>
          </a:p>
          <a:p>
            <a:r>
              <a:rPr lang="es-ES_tradnl" dirty="0"/>
              <a:t>1) El mero transcurso del </a:t>
            </a:r>
            <a:r>
              <a:rPr lang="es-ES_tradnl" dirty="0" smtClean="0"/>
              <a:t>tiempo</a:t>
            </a:r>
            <a:r>
              <a:rPr lang="es-ES_tradnl" dirty="0"/>
              <a:t> </a:t>
            </a:r>
            <a:r>
              <a:rPr lang="es-ES_tradnl" dirty="0" smtClean="0"/>
              <a:t>(??)</a:t>
            </a:r>
            <a:endParaRPr lang="es-ES_tradnl" dirty="0"/>
          </a:p>
          <a:p>
            <a:r>
              <a:rPr lang="es-ES_tradnl" dirty="0"/>
              <a:t>2) los cambios sociales y las nuevas formas de poner en riesgo la seguridad </a:t>
            </a:r>
            <a:r>
              <a:rPr lang="es-ES_tradnl" dirty="0" smtClean="0"/>
              <a:t>ciudadana (???)</a:t>
            </a:r>
            <a:endParaRPr lang="es-ES_tradnl" dirty="0"/>
          </a:p>
          <a:p>
            <a:r>
              <a:rPr lang="es-ES_tradnl" dirty="0"/>
              <a:t>3) las demandas sociales que suponen la imperiosa necesidad de actualizar el régimen </a:t>
            </a:r>
            <a:r>
              <a:rPr lang="es-ES_tradnl" dirty="0" smtClean="0"/>
              <a:t>sancionador (?????)</a:t>
            </a:r>
            <a:endParaRPr lang="es-ES_tradnl" dirty="0"/>
          </a:p>
          <a:p>
            <a:r>
              <a:rPr lang="es-ES_tradnl" dirty="0"/>
              <a:t>4) La necesidad de incorporar la jurisprudencia constitucional. </a:t>
            </a:r>
          </a:p>
          <a:p>
            <a:endParaRPr lang="es-ES_tradnl" dirty="0" smtClean="0"/>
          </a:p>
          <a:p>
            <a:pPr marL="0" indent="0">
              <a:buNone/>
            </a:pPr>
            <a:endParaRPr lang="es-ES_tradnl" dirty="0"/>
          </a:p>
          <a:p>
            <a:endParaRPr lang="es-ES" dirty="0"/>
          </a:p>
          <a:p>
            <a:endParaRPr lang="es-ES" dirty="0"/>
          </a:p>
        </p:txBody>
      </p:sp>
      <p:sp>
        <p:nvSpPr>
          <p:cNvPr id="28" name="Rectangle 6"/>
          <p:cNvSpPr>
            <a:spLocks noGrp="1"/>
          </p:cNvSpPr>
          <p:nvPr>
            <p:ph type="title"/>
          </p:nvPr>
        </p:nvSpPr>
        <p:spPr/>
        <p:txBody>
          <a:bodyPr>
            <a:normAutofit/>
          </a:bodyPr>
          <a:lstStyle>
            <a:extLst/>
          </a:lstStyle>
          <a:p>
            <a:pPr algn="ctr"/>
            <a:r>
              <a:rPr lang="es-ES" sz="3200" dirty="0" smtClean="0"/>
              <a:t>REFORMA INNECESARIA</a:t>
            </a:r>
            <a:endParaRPr lang="es-ES" sz="3200" dirty="0"/>
          </a:p>
        </p:txBody>
      </p:sp>
    </p:spTree>
    <p:extLst>
      <p:ext uri="{BB962C8B-B14F-4D97-AF65-F5344CB8AC3E}">
        <p14:creationId xmlns:p14="http://schemas.microsoft.com/office/powerpoint/2010/main" val="3651584405"/>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a:bodyPr>
          <a:lstStyle>
            <a:extLst/>
          </a:lstStyle>
          <a:p>
            <a:endParaRPr lang="es-ES_tradnl" sz="1400" dirty="0"/>
          </a:p>
          <a:p>
            <a:endParaRPr lang="es-ES" sz="1400" dirty="0" smtClean="0"/>
          </a:p>
          <a:p>
            <a:r>
              <a:rPr lang="es-ES" b="1" dirty="0"/>
              <a:t>la seguridad ciudadana</a:t>
            </a:r>
            <a:r>
              <a:rPr lang="es-ES" dirty="0"/>
              <a:t> </a:t>
            </a:r>
            <a:r>
              <a:rPr lang="es-ES" dirty="0" smtClean="0"/>
              <a:t>es la  </a:t>
            </a:r>
            <a:r>
              <a:rPr lang="es-ES" dirty="0"/>
              <a:t>condición esencial para el pleno ejercicio de los derechos fundamentales y las libertades públicas, y su salvaguarda, como bien jurídico de carácter colectivo, es función del Estado, con sujeción a la Constitución y a las leyes</a:t>
            </a:r>
            <a:r>
              <a:rPr lang="es-ES_tradnl" dirty="0"/>
              <a:t> </a:t>
            </a:r>
            <a:endParaRPr lang="es-ES_tradnl" dirty="0" smtClean="0"/>
          </a:p>
          <a:p>
            <a:endParaRPr lang="es-ES_tradnl" dirty="0"/>
          </a:p>
          <a:p>
            <a:r>
              <a:rPr lang="es-ES_tradnl" dirty="0" smtClean="0"/>
              <a:t>La seguridad pública se dirige a la protección de personas y bienes, y al mantenimiento de la tranquilidad y orden </a:t>
            </a:r>
            <a:r>
              <a:rPr lang="es-ES_tradnl" dirty="0" err="1" smtClean="0"/>
              <a:t>ciudadnao</a:t>
            </a:r>
            <a:r>
              <a:rPr lang="es-ES_tradnl" dirty="0" smtClean="0"/>
              <a:t>, incluyendo un conjunto plural de actuaciones con una finalidad tuitiva de los derechos fundamentales</a:t>
            </a:r>
            <a:endParaRPr lang="es-ES" dirty="0"/>
          </a:p>
          <a:p>
            <a:r>
              <a:rPr lang="es-ES" dirty="0" smtClean="0"/>
              <a:t>(STC 153/05)</a:t>
            </a:r>
            <a:endParaRPr lang="es-ES" dirty="0"/>
          </a:p>
        </p:txBody>
      </p:sp>
      <p:sp>
        <p:nvSpPr>
          <p:cNvPr id="28" name="Rectangle 6"/>
          <p:cNvSpPr>
            <a:spLocks noGrp="1"/>
          </p:cNvSpPr>
          <p:nvPr>
            <p:ph type="title"/>
          </p:nvPr>
        </p:nvSpPr>
        <p:spPr/>
        <p:txBody>
          <a:bodyPr>
            <a:normAutofit/>
          </a:bodyPr>
          <a:lstStyle>
            <a:extLst/>
          </a:lstStyle>
          <a:p>
            <a:pPr algn="ctr"/>
            <a:r>
              <a:rPr lang="es-ES" dirty="0" smtClean="0"/>
              <a:t>Seguridad ciudadana</a:t>
            </a:r>
            <a:endParaRPr lang="es-ES" dirty="0"/>
          </a:p>
        </p:txBody>
      </p:sp>
    </p:spTree>
    <p:extLst>
      <p:ext uri="{BB962C8B-B14F-4D97-AF65-F5344CB8AC3E}">
        <p14:creationId xmlns:p14="http://schemas.microsoft.com/office/powerpoint/2010/main" val="1064041547"/>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lnSpcReduction="10000"/>
          </a:bodyPr>
          <a:lstStyle>
            <a:extLst/>
          </a:lstStyle>
          <a:p>
            <a:endParaRPr lang="es-ES_tradnl" sz="1400" dirty="0"/>
          </a:p>
          <a:p>
            <a:endParaRPr lang="es-ES" sz="1400" dirty="0" smtClean="0"/>
          </a:p>
          <a:p>
            <a:r>
              <a:rPr lang="es-ES_tradnl" dirty="0"/>
              <a:t>El ANSL se estructura en cinco capítulos, que contienen 55 artículos, de los cuales el Capítulo quinto, dedicado al régimen sancionador, consta de 26 artículos, siendo así el más amplio con diferencia de la ley</a:t>
            </a:r>
            <a:r>
              <a:rPr lang="es-ES_tradnl" dirty="0" smtClean="0"/>
              <a:t>.</a:t>
            </a:r>
          </a:p>
          <a:p>
            <a:r>
              <a:rPr lang="es-ES_tradnl" dirty="0" smtClean="0"/>
              <a:t> </a:t>
            </a:r>
            <a:r>
              <a:rPr lang="es-ES_tradnl" dirty="0"/>
              <a:t>Es, por tanto, una </a:t>
            </a:r>
            <a:r>
              <a:rPr lang="es-ES_tradnl" b="1" dirty="0"/>
              <a:t>ley esencialmente sancionadora, tanto cuantitativa como cualitativamente.</a:t>
            </a:r>
            <a:r>
              <a:rPr lang="es-ES_tradnl" dirty="0"/>
              <a:t> Además,  se aprecia una notable escalada respecto de la anterior ley, que contenía  12 muy graves , frente a las 7 del ALSC;  18 infracciones graves, frente a las 31 del ALSC y, finalmente 10 infracciones leves frente a las 19 del ALSC. La ley contempla, en fin,  4 disposiciones adicionales, una transitoria, una derogatoria y cuatro finales. </a:t>
            </a:r>
          </a:p>
          <a:p>
            <a:endParaRPr lang="es-ES" dirty="0"/>
          </a:p>
          <a:p>
            <a:endParaRPr lang="es-ES" dirty="0"/>
          </a:p>
        </p:txBody>
      </p:sp>
      <p:sp>
        <p:nvSpPr>
          <p:cNvPr id="28" name="Rectangle 6"/>
          <p:cNvSpPr>
            <a:spLocks noGrp="1"/>
          </p:cNvSpPr>
          <p:nvPr>
            <p:ph type="title"/>
          </p:nvPr>
        </p:nvSpPr>
        <p:spPr/>
        <p:txBody>
          <a:bodyPr>
            <a:normAutofit/>
          </a:bodyPr>
          <a:lstStyle>
            <a:extLst/>
          </a:lstStyle>
          <a:p>
            <a:pPr algn="ctr"/>
            <a:r>
              <a:rPr lang="es-ES" sz="3200" dirty="0" smtClean="0"/>
              <a:t>ESTRUCTURA DE LA NORMA</a:t>
            </a:r>
            <a:endParaRPr lang="es-ES" sz="3200" dirty="0"/>
          </a:p>
        </p:txBody>
      </p:sp>
    </p:spTree>
    <p:extLst>
      <p:ext uri="{BB962C8B-B14F-4D97-AF65-F5344CB8AC3E}">
        <p14:creationId xmlns:p14="http://schemas.microsoft.com/office/powerpoint/2010/main" val="4234073044"/>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a:bodyPr>
          <a:lstStyle>
            <a:extLst/>
          </a:lstStyle>
          <a:p>
            <a:endParaRPr lang="es-ES_tradnl" sz="1400" dirty="0"/>
          </a:p>
          <a:p>
            <a:r>
              <a:rPr lang="es-ES_tradnl" sz="1400" b="1" dirty="0"/>
              <a:t>tiene por objeto </a:t>
            </a:r>
            <a:r>
              <a:rPr lang="es-ES" sz="1400" b="1" dirty="0"/>
              <a:t>la seguridad ciudadana</a:t>
            </a:r>
            <a:r>
              <a:rPr lang="es-ES" sz="1400" dirty="0"/>
              <a:t> como condición esencial para el pleno ejercicio de los derechos fundamentales y las libertades públicas, y su salvaguarda, como bien jurídico de carácter </a:t>
            </a:r>
            <a:r>
              <a:rPr lang="es-ES" sz="1400" dirty="0" smtClean="0"/>
              <a:t>colectivo </a:t>
            </a:r>
          </a:p>
          <a:p>
            <a:r>
              <a:rPr lang="es-ES" sz="1400" dirty="0" smtClean="0"/>
              <a:t> </a:t>
            </a:r>
            <a:r>
              <a:rPr lang="es-ES" sz="1400" dirty="0"/>
              <a:t>Sin embargo, la ley restringe más allá de lo razonable el ejercicio de derechos </a:t>
            </a:r>
            <a:r>
              <a:rPr lang="es-ES" sz="1400" dirty="0" smtClean="0"/>
              <a:t>fundamentales :derechos </a:t>
            </a:r>
            <a:r>
              <a:rPr lang="es-ES" sz="1400" dirty="0"/>
              <a:t>de reunión y manifestación, la libertad de expresión, el derecho de huelga </a:t>
            </a:r>
            <a:endParaRPr lang="es-ES" sz="1400" dirty="0" smtClean="0"/>
          </a:p>
          <a:p>
            <a:r>
              <a:rPr lang="es-ES" sz="1400" dirty="0" smtClean="0"/>
              <a:t>Desequilibra  </a:t>
            </a:r>
            <a:r>
              <a:rPr lang="es-ES" sz="1400" dirty="0"/>
              <a:t>el uso de las potestades exorbitantes de la administración </a:t>
            </a:r>
            <a:r>
              <a:rPr lang="es-ES" sz="1400" dirty="0" smtClean="0"/>
              <a:t> contra </a:t>
            </a:r>
            <a:r>
              <a:rPr lang="es-ES" sz="1400" dirty="0"/>
              <a:t>el ciudadano omite toda norma de garantía del ciudadano frente a la administración, evitando la identificación de los agentes de los FCS con la peregrina excusa de garantizar su seguridad, sin exigirles, en ningún pasaje de la ley, que lleven visible un número identificador cuando actúan en funciones de seguridad ciudadana. </a:t>
            </a:r>
            <a:endParaRPr lang="es-ES" sz="1400" dirty="0" smtClean="0"/>
          </a:p>
          <a:p>
            <a:r>
              <a:rPr lang="es-ES" sz="1400" dirty="0" smtClean="0"/>
              <a:t>De </a:t>
            </a:r>
            <a:r>
              <a:rPr lang="es-ES" sz="1400" dirty="0"/>
              <a:t>esta forma se propicia la impunidad de actuaciones policiales en que el uso de la fuerza (art.5 LO 2/86) sea innecesario y/o desproporcionado, </a:t>
            </a:r>
            <a:r>
              <a:rPr lang="es-ES" sz="1400" b="1" dirty="0"/>
              <a:t>sancionando el uso  de imágenes de los agentes que puedan "poner en peligro su seguridad personal" o "el éxito de la operación"(art. 36.3 ALSC) lo cuál permitirá, conforme al art.49.1 ALSC el decomiso de cámaras o móviles utilizados para la captura de tales imágenes</a:t>
            </a:r>
            <a:r>
              <a:rPr lang="es-ES" sz="1400" dirty="0"/>
              <a:t>, imposibilitando así toda prueba de dichos excesos. </a:t>
            </a:r>
            <a:endParaRPr lang="es-ES_tradnl" sz="1400" dirty="0"/>
          </a:p>
          <a:p>
            <a:endParaRPr lang="es-ES" sz="1400" dirty="0" smtClean="0"/>
          </a:p>
          <a:p>
            <a:endParaRPr lang="es-ES" dirty="0"/>
          </a:p>
          <a:p>
            <a:endParaRPr lang="es-ES" dirty="0"/>
          </a:p>
        </p:txBody>
      </p:sp>
      <p:sp>
        <p:nvSpPr>
          <p:cNvPr id="28" name="Rectangle 6"/>
          <p:cNvSpPr>
            <a:spLocks noGrp="1"/>
          </p:cNvSpPr>
          <p:nvPr>
            <p:ph type="title"/>
          </p:nvPr>
        </p:nvSpPr>
        <p:spPr/>
        <p:txBody>
          <a:bodyPr>
            <a:normAutofit/>
          </a:bodyPr>
          <a:lstStyle>
            <a:extLst/>
          </a:lstStyle>
          <a:p>
            <a:pPr algn="ctr"/>
            <a:r>
              <a:rPr lang="es-ES" sz="2400" dirty="0" smtClean="0"/>
              <a:t>CONTENIDO DE LA NORMA </a:t>
            </a:r>
            <a:endParaRPr lang="es-ES" sz="2400" dirty="0"/>
          </a:p>
        </p:txBody>
      </p:sp>
    </p:spTree>
    <p:extLst>
      <p:ext uri="{BB962C8B-B14F-4D97-AF65-F5344CB8AC3E}">
        <p14:creationId xmlns:p14="http://schemas.microsoft.com/office/powerpoint/2010/main" val="3517344488"/>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fontScale="85000" lnSpcReduction="10000"/>
          </a:bodyPr>
          <a:lstStyle>
            <a:extLst/>
          </a:lstStyle>
          <a:p>
            <a:endParaRPr lang="es-ES_tradnl" sz="1400" dirty="0"/>
          </a:p>
          <a:p>
            <a:endParaRPr lang="es-ES" sz="1400" dirty="0" smtClean="0"/>
          </a:p>
          <a:p>
            <a:r>
              <a:rPr lang="es-ES" dirty="0"/>
              <a:t>Desequilibra  el uso de las potestades exorbitantes de la administración  contra el ciudadano omite toda norma de garantía del ciudadano frente a la administración, evitando la identificación de los agentes de los FCS con la peregrina excusa de garantizar su seguridad, sin exigirles, en ningún pasaje de la ley, que lleven visible un número identificador cuando actúan en funciones de seguridad ciudadana</a:t>
            </a:r>
            <a:r>
              <a:rPr lang="es-ES" dirty="0" smtClean="0"/>
              <a:t>.</a:t>
            </a:r>
          </a:p>
          <a:p>
            <a:pPr marL="0" indent="0">
              <a:buNone/>
            </a:pPr>
            <a:r>
              <a:rPr lang="es-ES" dirty="0" smtClean="0"/>
              <a:t> </a:t>
            </a:r>
            <a:endParaRPr lang="es-ES" dirty="0"/>
          </a:p>
          <a:p>
            <a:r>
              <a:rPr lang="es-ES" dirty="0"/>
              <a:t>De esta forma se propicia la impunidad de actuaciones policiales en que el uso de la fuerza (art.5 LO 2/86) sea innecesario y/o desproporcionado, </a:t>
            </a:r>
            <a:r>
              <a:rPr lang="es-ES" b="1" dirty="0"/>
              <a:t>sancionando el uso  de imágenes de los agentes que puedan "poner en peligro su seguridad personal" o "el éxito de la operación"(art. 36.3 ALSC) lo cuál permitirá, conforme al art.49.1 ALSC el decomiso de cámaras o móviles utilizados para la captura de tales imágenes</a:t>
            </a:r>
            <a:r>
              <a:rPr lang="es-ES" dirty="0"/>
              <a:t>, imposibilitando así toda prueba de dichos excesos. </a:t>
            </a:r>
            <a:endParaRPr lang="es-ES_tradnl" dirty="0"/>
          </a:p>
          <a:p>
            <a:endParaRPr lang="es-ES" dirty="0"/>
          </a:p>
          <a:p>
            <a:endParaRPr lang="es-ES" dirty="0"/>
          </a:p>
        </p:txBody>
      </p:sp>
      <p:sp>
        <p:nvSpPr>
          <p:cNvPr id="28" name="Rectangle 6"/>
          <p:cNvSpPr>
            <a:spLocks noGrp="1"/>
          </p:cNvSpPr>
          <p:nvPr>
            <p:ph type="title"/>
          </p:nvPr>
        </p:nvSpPr>
        <p:spPr/>
        <p:txBody>
          <a:bodyPr>
            <a:normAutofit/>
          </a:bodyPr>
          <a:lstStyle>
            <a:extLst/>
          </a:lstStyle>
          <a:p>
            <a:pPr algn="ctr"/>
            <a:r>
              <a:rPr lang="es-ES" sz="3200" dirty="0"/>
              <a:t>CONTENIDO DE LA NORMA </a:t>
            </a:r>
          </a:p>
        </p:txBody>
      </p:sp>
    </p:spTree>
    <p:extLst>
      <p:ext uri="{BB962C8B-B14F-4D97-AF65-F5344CB8AC3E}">
        <p14:creationId xmlns:p14="http://schemas.microsoft.com/office/powerpoint/2010/main" val="496052259"/>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fontScale="40000" lnSpcReduction="20000"/>
          </a:bodyPr>
          <a:lstStyle>
            <a:extLst/>
          </a:lstStyle>
          <a:p>
            <a:endParaRPr lang="es-ES_tradnl" sz="1400" dirty="0"/>
          </a:p>
          <a:p>
            <a:endParaRPr lang="es-ES" sz="1400" dirty="0" smtClean="0"/>
          </a:p>
          <a:p>
            <a:r>
              <a:rPr lang="es-ES_tradnl" sz="4300" dirty="0"/>
              <a:t>-</a:t>
            </a:r>
            <a:r>
              <a:rPr lang="es-ES_tradnl" sz="4300" b="1" dirty="0"/>
              <a:t>Aumento de las infracciones y agravamiento de las sanciones</a:t>
            </a:r>
            <a:r>
              <a:rPr lang="es-ES_tradnl" sz="4300" dirty="0"/>
              <a:t>: casi se duplica en número de infracciones pasando de 30 a 57 infracciones tipificadas.  Se contienen 36 nuevos tipos de infracciones respecto de la norma </a:t>
            </a:r>
            <a:r>
              <a:rPr lang="es-ES_tradnl" sz="4300" dirty="0" smtClean="0"/>
              <a:t>anterior</a:t>
            </a:r>
            <a:endParaRPr lang="es-ES_tradnl" sz="4300" dirty="0"/>
          </a:p>
          <a:p>
            <a:pPr marL="0" indent="0">
              <a:buNone/>
            </a:pPr>
            <a:endParaRPr lang="es-ES_tradnl" sz="4300" dirty="0"/>
          </a:p>
          <a:p>
            <a:r>
              <a:rPr lang="es-ES_tradnl" sz="4300" dirty="0"/>
              <a:t> -</a:t>
            </a:r>
            <a:r>
              <a:rPr lang="es-ES_tradnl" sz="4300" b="1" dirty="0"/>
              <a:t>Desproporción en las sanciones</a:t>
            </a:r>
            <a:r>
              <a:rPr lang="es-ES_tradnl" sz="4300" dirty="0"/>
              <a:t> Las sanciones se agravan en su cuantía y se aumentan los plazos de prescripción de las mismas, siendo incluso más graves en el caso de las multas que algunas penas impuestas a las faltas que el NCP pretende </a:t>
            </a:r>
            <a:r>
              <a:rPr lang="es-ES_tradnl" sz="4300" dirty="0" err="1"/>
              <a:t>destipificar</a:t>
            </a:r>
            <a:r>
              <a:rPr lang="es-ES_tradnl" sz="4300" dirty="0"/>
              <a:t> </a:t>
            </a:r>
            <a:r>
              <a:rPr lang="es-ES_tradnl" sz="4300" dirty="0" smtClean="0"/>
              <a:t>.</a:t>
            </a:r>
          </a:p>
          <a:p>
            <a:endParaRPr lang="es-ES_tradnl" sz="4300" dirty="0" smtClean="0"/>
          </a:p>
          <a:p>
            <a:r>
              <a:rPr lang="es-ES_tradnl" sz="4300" dirty="0" smtClean="0"/>
              <a:t> </a:t>
            </a:r>
            <a:r>
              <a:rPr lang="es-ES_tradnl" sz="4300" dirty="0"/>
              <a:t>Además se obvia toda referencia al patrimonio del sancionado como criterio de graduación de la sanción lo que supone un mayor castigo a las clases humildes y un acicate a las clases bien estantes para infringir la seguridad ciudadana, pues proporcionalmente les saldrá más barato. </a:t>
            </a:r>
          </a:p>
          <a:p>
            <a:r>
              <a:rPr lang="es-ES_tradnl" sz="4300" dirty="0"/>
              <a:t> </a:t>
            </a:r>
          </a:p>
          <a:p>
            <a:endParaRPr lang="es-ES_tradnl" sz="4300" dirty="0"/>
          </a:p>
        </p:txBody>
      </p:sp>
      <p:sp>
        <p:nvSpPr>
          <p:cNvPr id="28" name="Rectangle 6"/>
          <p:cNvSpPr>
            <a:spLocks noGrp="1"/>
          </p:cNvSpPr>
          <p:nvPr>
            <p:ph type="title"/>
          </p:nvPr>
        </p:nvSpPr>
        <p:spPr/>
        <p:txBody>
          <a:bodyPr>
            <a:normAutofit/>
          </a:bodyPr>
          <a:lstStyle>
            <a:extLst/>
          </a:lstStyle>
          <a:p>
            <a:pPr algn="ctr"/>
            <a:r>
              <a:rPr lang="es-ES" sz="3200" dirty="0" smtClean="0"/>
              <a:t>Características del Anteproyecto</a:t>
            </a:r>
            <a:endParaRPr lang="es-ES" sz="3200" dirty="0"/>
          </a:p>
        </p:txBody>
      </p:sp>
    </p:spTree>
    <p:extLst>
      <p:ext uri="{BB962C8B-B14F-4D97-AF65-F5344CB8AC3E}">
        <p14:creationId xmlns:p14="http://schemas.microsoft.com/office/powerpoint/2010/main" val="1560038156"/>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fontScale="47500" lnSpcReduction="20000"/>
          </a:bodyPr>
          <a:lstStyle>
            <a:extLst/>
          </a:lstStyle>
          <a:p>
            <a:r>
              <a:rPr lang="es-ES_tradnl" sz="4300" dirty="0" smtClean="0"/>
              <a:t>-</a:t>
            </a:r>
            <a:r>
              <a:rPr lang="es-ES_tradnl" sz="4300" b="1" dirty="0"/>
              <a:t>Huida del control judicial:</a:t>
            </a:r>
            <a:r>
              <a:rPr lang="es-ES_tradnl" sz="4300" dirty="0"/>
              <a:t> se evita el control rápido de la justicia penal con una presunción de inocencia en su más amplio sentido y se envía al ciudadano sancionado a la justicia contenciosa, con pago de tasas y mayor demora resolutiva y con la carga de destruir la presunción de veracidad de lo declarado por los agentes de la autoridad, lo que en la práctica supone un enorme desincentivo al ejercicio de la tutela judicial efectiva. Si bien pudiera parecer que despenalizar algunas faltas es una buena opción, desde el principio de la "ultima ratio del derecho penal", no lo es si la infracción administrativa correspondiente contiene mayor sanción que la infracción penal y sin las mismas garantías, como ocurre en múltiples supuestos. </a:t>
            </a:r>
          </a:p>
        </p:txBody>
      </p:sp>
      <p:sp>
        <p:nvSpPr>
          <p:cNvPr id="28" name="Rectangle 6"/>
          <p:cNvSpPr>
            <a:spLocks noGrp="1"/>
          </p:cNvSpPr>
          <p:nvPr>
            <p:ph type="title"/>
          </p:nvPr>
        </p:nvSpPr>
        <p:spPr/>
        <p:txBody>
          <a:bodyPr>
            <a:normAutofit/>
          </a:bodyPr>
          <a:lstStyle>
            <a:extLst/>
          </a:lstStyle>
          <a:p>
            <a:pPr algn="ctr"/>
            <a:r>
              <a:rPr lang="es-ES" sz="3200" dirty="0" smtClean="0"/>
              <a:t>Características del Anteproyecto</a:t>
            </a:r>
            <a:endParaRPr lang="es-ES" sz="3200" dirty="0"/>
          </a:p>
        </p:txBody>
      </p:sp>
    </p:spTree>
    <p:extLst>
      <p:ext uri="{BB962C8B-B14F-4D97-AF65-F5344CB8AC3E}">
        <p14:creationId xmlns:p14="http://schemas.microsoft.com/office/powerpoint/2010/main" val="1560038156"/>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fontScale="40000" lnSpcReduction="20000"/>
          </a:bodyPr>
          <a:lstStyle>
            <a:extLst/>
          </a:lstStyle>
          <a:p>
            <a:endParaRPr lang="es-ES_tradnl" sz="4300" dirty="0"/>
          </a:p>
          <a:p>
            <a:r>
              <a:rPr lang="es-ES_tradnl" sz="5100" b="1" dirty="0" smtClean="0"/>
              <a:t>Hipertrofia </a:t>
            </a:r>
            <a:r>
              <a:rPr lang="es-ES_tradnl" sz="5100" b="1" dirty="0"/>
              <a:t>del  </a:t>
            </a:r>
            <a:r>
              <a:rPr lang="es-ES_tradnl" sz="5100" b="1" dirty="0" err="1"/>
              <a:t>preventivismo</a:t>
            </a:r>
            <a:r>
              <a:rPr lang="es-ES_tradnl" sz="5100" dirty="0"/>
              <a:t> : no sólo se pretende prevenir delitos, sino también infracciones administrativas (art.3.i) ALSC). En esta línea también destaca la abundancia de infracciones de mero peligro y la justificación de la actividad de intervención de las FCS por el mero riesgo, por ejemplo, de vulnerar normas del ordenamiento jurídico (vid art. 4.3 ALSC</a:t>
            </a:r>
            <a:r>
              <a:rPr lang="es-ES_tradnl" sz="5100" dirty="0" smtClean="0"/>
              <a:t>).</a:t>
            </a:r>
          </a:p>
          <a:p>
            <a:pPr marL="0" indent="0">
              <a:buNone/>
            </a:pPr>
            <a:r>
              <a:rPr lang="es-ES_tradnl" sz="5100" dirty="0" smtClean="0"/>
              <a:t> </a:t>
            </a:r>
          </a:p>
          <a:p>
            <a:r>
              <a:rPr lang="es-ES_tradnl" sz="5100" dirty="0" smtClean="0"/>
              <a:t>Existe </a:t>
            </a:r>
            <a:r>
              <a:rPr lang="es-ES_tradnl" sz="5100" dirty="0"/>
              <a:t>una concreción incorrecta de la seguridad ciudadana en la mera vulneración de normas del ordenamiento jurídico, pues la infracción de tales normas, mientras no supongan un peligro para personas, bienes o la tranquilidad y el orden ciudadano no serían justificantes de intervención</a:t>
            </a:r>
            <a:r>
              <a:rPr lang="es-ES_tradnl" sz="4300" dirty="0"/>
              <a:t> </a:t>
            </a:r>
          </a:p>
        </p:txBody>
      </p:sp>
      <p:sp>
        <p:nvSpPr>
          <p:cNvPr id="28" name="Rectangle 6"/>
          <p:cNvSpPr>
            <a:spLocks noGrp="1"/>
          </p:cNvSpPr>
          <p:nvPr>
            <p:ph type="title"/>
          </p:nvPr>
        </p:nvSpPr>
        <p:spPr/>
        <p:txBody>
          <a:bodyPr>
            <a:normAutofit/>
          </a:bodyPr>
          <a:lstStyle>
            <a:extLst/>
          </a:lstStyle>
          <a:p>
            <a:pPr algn="ctr"/>
            <a:r>
              <a:rPr lang="es-ES" sz="3200" dirty="0" smtClean="0"/>
              <a:t>Características del Anteproyecto</a:t>
            </a:r>
            <a:endParaRPr lang="es-ES" sz="3200" dirty="0"/>
          </a:p>
        </p:txBody>
      </p:sp>
    </p:spTree>
    <p:extLst>
      <p:ext uri="{BB962C8B-B14F-4D97-AF65-F5344CB8AC3E}">
        <p14:creationId xmlns:p14="http://schemas.microsoft.com/office/powerpoint/2010/main" val="1560038156"/>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fontScale="55000" lnSpcReduction="20000"/>
          </a:bodyPr>
          <a:lstStyle>
            <a:extLst/>
          </a:lstStyle>
          <a:p>
            <a:pPr marL="0" indent="0" algn="just">
              <a:buNone/>
            </a:pPr>
            <a:endParaRPr lang="es-ES_tradnl" dirty="0"/>
          </a:p>
          <a:p>
            <a:pPr algn="just"/>
            <a:r>
              <a:rPr lang="es-ES_tradnl" sz="3600" dirty="0" smtClean="0"/>
              <a:t>En la </a:t>
            </a:r>
            <a:r>
              <a:rPr lang="es-ES_tradnl" sz="3600" dirty="0"/>
              <a:t>línea </a:t>
            </a:r>
            <a:r>
              <a:rPr lang="es-ES_tradnl" sz="3600" dirty="0" err="1"/>
              <a:t>preventivista</a:t>
            </a:r>
            <a:r>
              <a:rPr lang="es-ES_tradnl" sz="3600" dirty="0"/>
              <a:t>,  la actividad de intervención se justifica por el mero riesgo o amenaza concreto o de comportamiento objetivamente peligroso (?) que razonablemente sea susceptible de provocar un perjuicio real para la seguridad ciudadana. </a:t>
            </a:r>
          </a:p>
          <a:p>
            <a:pPr algn="just"/>
            <a:endParaRPr lang="es-ES_tradnl" sz="3600" dirty="0" smtClean="0"/>
          </a:p>
          <a:p>
            <a:pPr algn="just"/>
            <a:endParaRPr lang="es-ES_tradnl" sz="3600" dirty="0"/>
          </a:p>
          <a:p>
            <a:pPr algn="just"/>
            <a:r>
              <a:rPr lang="es-ES_tradnl" sz="3600" b="1" dirty="0" smtClean="0"/>
              <a:t>Persecución </a:t>
            </a:r>
            <a:r>
              <a:rPr lang="es-ES_tradnl" sz="3600" b="1" dirty="0"/>
              <a:t>de formas de protesta ciudadana pacífica</a:t>
            </a:r>
            <a:r>
              <a:rPr lang="es-ES_tradnl" sz="3600" dirty="0"/>
              <a:t>: encierros, corte de vías públicas, escraches, despliegue de pancartas en edificios públicos, manifestaciones ante sedes parlamentarias sin actividad, manifestaciones de empleados públicos con ropa de servicio (vid, entre otros: art.35.3, art.35.4 , art.35.5,  art. 35.8, art 35.29, art.36.2, art.36.8 ALSC)</a:t>
            </a:r>
          </a:p>
          <a:p>
            <a:r>
              <a:rPr lang="es-ES_tradnl" sz="3600" dirty="0"/>
              <a:t> </a:t>
            </a:r>
          </a:p>
        </p:txBody>
      </p:sp>
      <p:sp>
        <p:nvSpPr>
          <p:cNvPr id="28" name="Rectangle 6"/>
          <p:cNvSpPr>
            <a:spLocks noGrp="1"/>
          </p:cNvSpPr>
          <p:nvPr>
            <p:ph type="title"/>
          </p:nvPr>
        </p:nvSpPr>
        <p:spPr/>
        <p:txBody>
          <a:bodyPr>
            <a:normAutofit/>
          </a:bodyPr>
          <a:lstStyle>
            <a:extLst/>
          </a:lstStyle>
          <a:p>
            <a:pPr algn="ctr"/>
            <a:r>
              <a:rPr lang="es-ES" sz="3200" dirty="0" smtClean="0"/>
              <a:t>Características del Anteproyecto</a:t>
            </a:r>
            <a:endParaRPr lang="es-ES" sz="3200" dirty="0"/>
          </a:p>
        </p:txBody>
      </p:sp>
    </p:spTree>
    <p:extLst>
      <p:ext uri="{BB962C8B-B14F-4D97-AF65-F5344CB8AC3E}">
        <p14:creationId xmlns:p14="http://schemas.microsoft.com/office/powerpoint/2010/main" val="1560038156"/>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fontScale="92500" lnSpcReduction="10000"/>
          </a:bodyPr>
          <a:lstStyle>
            <a:extLst/>
          </a:lstStyle>
          <a:p>
            <a:pPr algn="just"/>
            <a:r>
              <a:rPr lang="es-ES_tradnl" b="1" dirty="0" smtClean="0"/>
              <a:t>Persecución </a:t>
            </a:r>
            <a:r>
              <a:rPr lang="es-ES_tradnl" b="1" dirty="0"/>
              <a:t>del ejercicio de derechos fundamentales: </a:t>
            </a:r>
            <a:r>
              <a:rPr lang="es-ES_tradnl" dirty="0"/>
              <a:t>como el ejercicio de la libertad de información mediante las denuncias de corrupción de autoridades o instituciones públicas, que si se consideran calumniosas serán susceptibles de sanción inmediata (art. 36.5 ALSC), el deslucimiento leve de mobiliario urbano: colgar carteles o </a:t>
            </a:r>
            <a:r>
              <a:rPr lang="es-ES_tradnl" dirty="0" err="1"/>
              <a:t>grafittis</a:t>
            </a:r>
            <a:r>
              <a:rPr lang="es-ES_tradnl" dirty="0"/>
              <a:t> (art.36.14 ALSC), la recogida de firmas o campañas de concienciación mediante tenderetes  (art.36-15 ALSC); las acampadas de protesta, tipo movimiento 15-M (art. 36.15 ALSC; la  huelga, incluyendo entre los fines de la norma sancionadora la 	garantía prestación servicios esenciales comunidad (art.3.g) ALSC), la libre circulación (art.19 CE), posibilitando controles, registros, identificaciones o cacheos para investigar toda " </a:t>
            </a:r>
            <a:r>
              <a:rPr lang="es-ES" dirty="0"/>
              <a:t>acción ilegal o contraria al ordenamiento jurídico idónea para provocar alarma social" </a:t>
            </a:r>
            <a:r>
              <a:rPr lang="es-ES_tradnl" dirty="0"/>
              <a:t>(art.17.2 ALSC)</a:t>
            </a:r>
          </a:p>
          <a:p>
            <a:endParaRPr lang="es-ES_tradnl" dirty="0" smtClean="0"/>
          </a:p>
        </p:txBody>
      </p:sp>
      <p:sp>
        <p:nvSpPr>
          <p:cNvPr id="28" name="Rectangle 6"/>
          <p:cNvSpPr>
            <a:spLocks noGrp="1"/>
          </p:cNvSpPr>
          <p:nvPr>
            <p:ph type="title"/>
          </p:nvPr>
        </p:nvSpPr>
        <p:spPr/>
        <p:txBody>
          <a:bodyPr>
            <a:normAutofit/>
          </a:bodyPr>
          <a:lstStyle>
            <a:extLst/>
          </a:lstStyle>
          <a:p>
            <a:pPr algn="ctr"/>
            <a:r>
              <a:rPr lang="es-ES" sz="3200" dirty="0" smtClean="0"/>
              <a:t>Características del Anteproyecto</a:t>
            </a:r>
            <a:endParaRPr lang="es-ES" sz="3200" dirty="0"/>
          </a:p>
        </p:txBody>
      </p:sp>
    </p:spTree>
    <p:extLst>
      <p:ext uri="{BB962C8B-B14F-4D97-AF65-F5344CB8AC3E}">
        <p14:creationId xmlns:p14="http://schemas.microsoft.com/office/powerpoint/2010/main" val="1560038156"/>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a:bodyPr>
          <a:lstStyle>
            <a:extLst/>
          </a:lstStyle>
          <a:p>
            <a:endParaRPr lang="es-ES_tradnl" sz="1400" dirty="0"/>
          </a:p>
          <a:p>
            <a:pPr algn="just"/>
            <a:r>
              <a:rPr lang="es-ES" sz="1400" dirty="0"/>
              <a:t>1) </a:t>
            </a:r>
            <a:r>
              <a:rPr lang="es-ES" sz="1400" dirty="0" smtClean="0"/>
              <a:t>ILEGÍTIMA: La </a:t>
            </a:r>
            <a:r>
              <a:rPr lang="es-ES" sz="1400" dirty="0"/>
              <a:t>realidad delincuencial no precisa un incremento global ni de las conductas a castigar ni de las penas asignadas a dichas conductas. Los datos de delincuencia y encarcelamiento son elocuentes: tenemos tasas estables y a la baja de delitos desde hace más de 10 años, pero estamos a la cabeza de Europa Occidental en número de presos. En este contexto, no se explica una nueva reforma al alza. La respuesta penal, al afectar a los intereses vitales más importantes de la ciudadanía, sólo es legítima cuando es necesaria. No es el caso de esta reforma</a:t>
            </a:r>
            <a:r>
              <a:rPr lang="es-ES" sz="1400" dirty="0" smtClean="0"/>
              <a:t>.</a:t>
            </a:r>
          </a:p>
          <a:p>
            <a:pPr algn="just"/>
            <a:endParaRPr lang="es-ES" sz="1400" dirty="0" smtClean="0"/>
          </a:p>
          <a:p>
            <a:pPr algn="just"/>
            <a:endParaRPr lang="es-ES" sz="1400" dirty="0"/>
          </a:p>
          <a:p>
            <a:pPr algn="just"/>
            <a:r>
              <a:rPr lang="es-ES" sz="1400" dirty="0"/>
              <a:t>2) </a:t>
            </a:r>
            <a:r>
              <a:rPr lang="es-ES" sz="1400" dirty="0" smtClean="0"/>
              <a:t>CRIMINALIZA A LAS VÍCTIMAS DE LA CRISIS. </a:t>
            </a:r>
            <a:r>
              <a:rPr lang="es-ES" sz="1400" dirty="0"/>
              <a:t>Marginación social, criminalidad y represión carcelaria son realidades vinculadas. La desaparición del Estado de bienestar generará marginalidad en el corto plazo. La marginalidad será la causa del incremento de la criminalidad de subsistencia. La represión carcelaria producirá una marginación adicional y cerrará el círculo. La afirmación de que las cárceles resocializan es hoy día un mito en un sistema como el nuestro que no destina suficientes recursos a la Administración Penitenciaria</a:t>
            </a:r>
            <a:r>
              <a:rPr lang="es-ES" sz="1400" dirty="0" smtClean="0"/>
              <a:t>.</a:t>
            </a:r>
            <a:endParaRPr lang="es-ES" sz="1400" dirty="0"/>
          </a:p>
        </p:txBody>
      </p:sp>
      <p:sp>
        <p:nvSpPr>
          <p:cNvPr id="28" name="Rectangle 6"/>
          <p:cNvSpPr>
            <a:spLocks noGrp="1"/>
          </p:cNvSpPr>
          <p:nvPr>
            <p:ph type="title"/>
          </p:nvPr>
        </p:nvSpPr>
        <p:spPr/>
        <p:txBody>
          <a:bodyPr>
            <a:normAutofit/>
          </a:bodyPr>
          <a:lstStyle>
            <a:extLst/>
          </a:lstStyle>
          <a:p>
            <a:pPr algn="ctr"/>
            <a:r>
              <a:rPr lang="es-ES" sz="2400" dirty="0" smtClean="0"/>
              <a:t>REFORMA ILEGÍTIMA QUE CRIMINALIZA A LAS VÍCTIMAS DE LA CRISIS </a:t>
            </a:r>
            <a:endParaRPr lang="es-ES" sz="2400" dirty="0"/>
          </a:p>
        </p:txBody>
      </p:sp>
    </p:spTree>
    <p:extLst>
      <p:ext uri="{BB962C8B-B14F-4D97-AF65-F5344CB8AC3E}">
        <p14:creationId xmlns:p14="http://schemas.microsoft.com/office/powerpoint/2010/main" val="3534756486"/>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a:bodyPr>
          <a:lstStyle>
            <a:extLst/>
          </a:lstStyle>
          <a:p>
            <a:pPr algn="just"/>
            <a:r>
              <a:rPr lang="es-ES_tradnl" dirty="0" smtClean="0"/>
              <a:t>-</a:t>
            </a:r>
            <a:r>
              <a:rPr lang="es-ES_tradnl" b="1" dirty="0"/>
              <a:t>Fijación de las bases de un estado policial:</a:t>
            </a:r>
            <a:r>
              <a:rPr lang="es-ES_tradnl" dirty="0"/>
              <a:t> incremento del deber de colaboración ciudadana con las FCS bajo imposición de sanciones (arts. 16.6; 23 y 35.18 ALSC) y , sobreprotección de los miembros de las FCS sin garantías de su identificación numérica en sus actuaciones, facilitando así la impunidad del uso de la violencia innecesario o desproporcionado. </a:t>
            </a:r>
          </a:p>
          <a:p>
            <a:endParaRPr lang="es-ES" dirty="0"/>
          </a:p>
          <a:p>
            <a:endParaRPr lang="es-ES" dirty="0"/>
          </a:p>
        </p:txBody>
      </p:sp>
      <p:sp>
        <p:nvSpPr>
          <p:cNvPr id="28" name="Rectangle 6"/>
          <p:cNvSpPr>
            <a:spLocks noGrp="1"/>
          </p:cNvSpPr>
          <p:nvPr>
            <p:ph type="title"/>
          </p:nvPr>
        </p:nvSpPr>
        <p:spPr/>
        <p:txBody>
          <a:bodyPr>
            <a:normAutofit/>
          </a:bodyPr>
          <a:lstStyle>
            <a:extLst/>
          </a:lstStyle>
          <a:p>
            <a:pPr algn="ctr"/>
            <a:r>
              <a:rPr lang="es-ES" sz="3200" dirty="0" smtClean="0"/>
              <a:t>Características del Anteproyecto</a:t>
            </a:r>
            <a:endParaRPr lang="es-ES" sz="3200" dirty="0"/>
          </a:p>
        </p:txBody>
      </p:sp>
    </p:spTree>
    <p:extLst>
      <p:ext uri="{BB962C8B-B14F-4D97-AF65-F5344CB8AC3E}">
        <p14:creationId xmlns:p14="http://schemas.microsoft.com/office/powerpoint/2010/main" val="1560038156"/>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p:cNvSpPr>
            <a:spLocks noGrp="1"/>
          </p:cNvSpPr>
          <p:nvPr>
            <p:ph type="subTitle" idx="1"/>
          </p:nvPr>
        </p:nvSpPr>
        <p:spPr/>
        <p:txBody>
          <a:bodyPr/>
          <a:lstStyle/>
          <a:p>
            <a:endParaRPr lang="es-ES" dirty="0"/>
          </a:p>
        </p:txBody>
      </p:sp>
      <p:sp>
        <p:nvSpPr>
          <p:cNvPr id="3" name="Título 2"/>
          <p:cNvSpPr>
            <a:spLocks noGrp="1"/>
          </p:cNvSpPr>
          <p:nvPr>
            <p:ph type="title"/>
          </p:nvPr>
        </p:nvSpPr>
        <p:spPr/>
        <p:txBody>
          <a:bodyPr>
            <a:normAutofit/>
          </a:bodyPr>
          <a:lstStyle/>
          <a:p>
            <a:r>
              <a:rPr lang="es-ES" sz="3200" dirty="0" smtClean="0"/>
              <a:t>ANTEPROYECTO DE LEY DEL ABORTO</a:t>
            </a:r>
            <a:endParaRPr lang="es-ES" sz="3200" dirty="0"/>
          </a:p>
        </p:txBody>
      </p:sp>
    </p:spTree>
    <p:extLst>
      <p:ext uri="{BB962C8B-B14F-4D97-AF65-F5344CB8AC3E}">
        <p14:creationId xmlns:p14="http://schemas.microsoft.com/office/powerpoint/2010/main" val="3410162591"/>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a:bodyPr>
          <a:lstStyle>
            <a:extLst/>
          </a:lstStyle>
          <a:p>
            <a:endParaRPr lang="es-ES_tradnl" sz="1400" dirty="0"/>
          </a:p>
          <a:p>
            <a:endParaRPr lang="es-ES" sz="1400" dirty="0" smtClean="0"/>
          </a:p>
          <a:p>
            <a:r>
              <a:rPr lang="es-ES" dirty="0" smtClean="0"/>
              <a:t>DEROGA LA LO 2/10</a:t>
            </a:r>
          </a:p>
          <a:p>
            <a:endParaRPr lang="es-ES" dirty="0"/>
          </a:p>
          <a:p>
            <a:r>
              <a:rPr lang="es-ES" dirty="0"/>
              <a:t>la LO 2/2010  fijaba un </a:t>
            </a:r>
            <a:r>
              <a:rPr lang="es-ES" b="1" dirty="0"/>
              <a:t>sistema de plazos</a:t>
            </a:r>
            <a:r>
              <a:rPr lang="es-ES" dirty="0"/>
              <a:t> en que  se partía de la </a:t>
            </a:r>
            <a:r>
              <a:rPr lang="es-ES" b="1" dirty="0"/>
              <a:t>tutela del bien jurídico de la vida del no nacido en el momento inicial de la gestación se articulaba a través de la voluntad de la mujer, y no contra ella</a:t>
            </a:r>
            <a:r>
              <a:rPr lang="es-ES" dirty="0"/>
              <a:t>, de forma que </a:t>
            </a:r>
            <a:r>
              <a:rPr lang="es-ES" b="1" dirty="0"/>
              <a:t>la decisión de interrumpir el embarazo era una decisión libre, sin interferencia de terceros en las 14 primeras</a:t>
            </a:r>
            <a:r>
              <a:rPr lang="es-ES" dirty="0"/>
              <a:t> semanas de gestación. (art.14 LO 2/10).</a:t>
            </a:r>
            <a:r>
              <a:rPr lang="es-ES_tradnl" dirty="0"/>
              <a:t> </a:t>
            </a:r>
            <a:endParaRPr lang="es-ES" dirty="0"/>
          </a:p>
        </p:txBody>
      </p:sp>
      <p:sp>
        <p:nvSpPr>
          <p:cNvPr id="28" name="Rectangle 6"/>
          <p:cNvSpPr>
            <a:spLocks noGrp="1"/>
          </p:cNvSpPr>
          <p:nvPr>
            <p:ph type="title"/>
          </p:nvPr>
        </p:nvSpPr>
        <p:spPr/>
        <p:txBody>
          <a:bodyPr>
            <a:normAutofit/>
          </a:bodyPr>
          <a:lstStyle>
            <a:extLst/>
          </a:lstStyle>
          <a:p>
            <a:pPr algn="ctr"/>
            <a:r>
              <a:rPr lang="es-ES" dirty="0" smtClean="0"/>
              <a:t>CONSIDERACIONES GENERALES </a:t>
            </a:r>
            <a:endParaRPr lang="es-ES" dirty="0"/>
          </a:p>
        </p:txBody>
      </p:sp>
    </p:spTree>
    <p:extLst>
      <p:ext uri="{BB962C8B-B14F-4D97-AF65-F5344CB8AC3E}">
        <p14:creationId xmlns:p14="http://schemas.microsoft.com/office/powerpoint/2010/main" val="1741065762"/>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fontScale="92500" lnSpcReduction="10000"/>
          </a:bodyPr>
          <a:lstStyle>
            <a:extLst/>
          </a:lstStyle>
          <a:p>
            <a:endParaRPr lang="es-ES_tradnl" sz="1400" dirty="0"/>
          </a:p>
          <a:p>
            <a:endParaRPr lang="es-ES" sz="1400" dirty="0" smtClean="0"/>
          </a:p>
          <a:p>
            <a:r>
              <a:rPr lang="es-ES" dirty="0"/>
              <a:t>A partir de ahí, se establecían </a:t>
            </a:r>
            <a:r>
              <a:rPr lang="es-ES" b="1" dirty="0"/>
              <a:t>3 supuestos de interrupción por causas médicas</a:t>
            </a:r>
            <a:r>
              <a:rPr lang="es-ES" dirty="0"/>
              <a:t> (art.15 LO 2/10):</a:t>
            </a:r>
            <a:endParaRPr lang="es-ES_tradnl" dirty="0"/>
          </a:p>
          <a:p>
            <a:r>
              <a:rPr lang="es-ES" dirty="0"/>
              <a:t>A) Grave riesgo para la vida o salud de la embarazada, antes de superar las 22 semanas de gestación </a:t>
            </a:r>
            <a:endParaRPr lang="es-ES_tradnl" dirty="0"/>
          </a:p>
          <a:p>
            <a:r>
              <a:rPr lang="es-ES" dirty="0"/>
              <a:t>B) Riesgo de graves anomalías en el feto,  antes de superar las 22 semanas de gestación </a:t>
            </a:r>
            <a:endParaRPr lang="es-ES_tradnl" dirty="0"/>
          </a:p>
          <a:p>
            <a:r>
              <a:rPr lang="es-ES" dirty="0"/>
              <a:t>C) Anomalías fetales incompatibles con la vida o enfermedad extremadamente grave e incurable en el feto.</a:t>
            </a:r>
            <a:endParaRPr lang="es-ES_tradnl" dirty="0"/>
          </a:p>
          <a:p>
            <a:r>
              <a:rPr lang="es-ES" dirty="0"/>
              <a:t>Por otra parte, es de señalar que la citada ley se extraía de la regulación penal, evitando la criminalización innecesaria y la concepción meramente represiva de la interrupción voluntaria del embarazo, como hasta entonces había ocurrido. </a:t>
            </a:r>
            <a:endParaRPr lang="es-ES_tradnl" dirty="0"/>
          </a:p>
          <a:p>
            <a:endParaRPr lang="es-ES" dirty="0"/>
          </a:p>
          <a:p>
            <a:endParaRPr lang="es-ES" dirty="0"/>
          </a:p>
        </p:txBody>
      </p:sp>
      <p:sp>
        <p:nvSpPr>
          <p:cNvPr id="28" name="Rectangle 6"/>
          <p:cNvSpPr>
            <a:spLocks noGrp="1"/>
          </p:cNvSpPr>
          <p:nvPr>
            <p:ph type="title"/>
          </p:nvPr>
        </p:nvSpPr>
        <p:spPr/>
        <p:txBody>
          <a:bodyPr>
            <a:normAutofit/>
          </a:bodyPr>
          <a:lstStyle>
            <a:extLst/>
          </a:lstStyle>
          <a:p>
            <a:pPr algn="ctr"/>
            <a:r>
              <a:rPr lang="es-ES" sz="3200" dirty="0" smtClean="0"/>
              <a:t>CONSIDERACIONES GENERALES</a:t>
            </a:r>
            <a:endParaRPr lang="es-ES" sz="3200" dirty="0"/>
          </a:p>
        </p:txBody>
      </p:sp>
    </p:spTree>
    <p:extLst>
      <p:ext uri="{BB962C8B-B14F-4D97-AF65-F5344CB8AC3E}">
        <p14:creationId xmlns:p14="http://schemas.microsoft.com/office/powerpoint/2010/main" val="766048540"/>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fontScale="77500" lnSpcReduction="20000"/>
          </a:bodyPr>
          <a:lstStyle>
            <a:extLst/>
          </a:lstStyle>
          <a:p>
            <a:endParaRPr lang="es-ES_tradnl" sz="1400" dirty="0"/>
          </a:p>
          <a:p>
            <a:pPr algn="just"/>
            <a:r>
              <a:rPr lang="es-ES" sz="2300" b="1" dirty="0" smtClean="0"/>
              <a:t>RETROCESO </a:t>
            </a:r>
            <a:r>
              <a:rPr lang="es-ES" sz="2300" dirty="0" smtClean="0"/>
              <a:t>  </a:t>
            </a:r>
            <a:r>
              <a:rPr lang="es-ES" sz="2300" dirty="0"/>
              <a:t>a momentos anteriores a </a:t>
            </a:r>
            <a:r>
              <a:rPr lang="es-ES" sz="2300" dirty="0" smtClean="0"/>
              <a:t>1985</a:t>
            </a:r>
            <a:r>
              <a:rPr lang="es-ES" sz="2300" dirty="0"/>
              <a:t> </a:t>
            </a:r>
            <a:r>
              <a:rPr lang="es-ES" sz="2300" dirty="0" smtClean="0"/>
              <a:t>que contiene </a:t>
            </a:r>
            <a:r>
              <a:rPr lang="es-ES" sz="2300" dirty="0"/>
              <a:t>una </a:t>
            </a:r>
            <a:r>
              <a:rPr lang="es-ES" sz="2300" b="1" dirty="0"/>
              <a:t>regulación profundamente reaccionaria, anclada en la concepción de la mujer como un ser débil, inconsciente, voluble y  necesitada, por tanto,  del paternalismo estatal</a:t>
            </a:r>
            <a:r>
              <a:rPr lang="es-ES" sz="2300" b="1" dirty="0" smtClean="0"/>
              <a:t>.</a:t>
            </a:r>
          </a:p>
          <a:p>
            <a:pPr algn="just"/>
            <a:endParaRPr lang="es-ES_tradnl" sz="2300" dirty="0"/>
          </a:p>
          <a:p>
            <a:pPr algn="just"/>
            <a:r>
              <a:rPr lang="es-ES" sz="2300" dirty="0" smtClean="0"/>
              <a:t>La </a:t>
            </a:r>
            <a:r>
              <a:rPr lang="es-ES" sz="2300" b="1" dirty="0" smtClean="0"/>
              <a:t>regulación </a:t>
            </a:r>
            <a:r>
              <a:rPr lang="es-ES" sz="2300" b="1" dirty="0"/>
              <a:t>de 1985 contenía un sistema de indicaciones</a:t>
            </a:r>
            <a:r>
              <a:rPr lang="es-ES" sz="2300" dirty="0"/>
              <a:t> en que se contemplaba la </a:t>
            </a:r>
            <a:r>
              <a:rPr lang="es-ES" sz="2300" b="1" dirty="0"/>
              <a:t>terapéutica</a:t>
            </a:r>
            <a:r>
              <a:rPr lang="es-ES" sz="2300" dirty="0"/>
              <a:t> (riesgo para la vida o salud de la mujer) , </a:t>
            </a:r>
            <a:r>
              <a:rPr lang="es-ES" sz="2300" b="1" dirty="0"/>
              <a:t>la ética</a:t>
            </a:r>
            <a:r>
              <a:rPr lang="es-ES" sz="2300" dirty="0"/>
              <a:t> (víctimas de delitos contra la libertad sexual)  o </a:t>
            </a:r>
            <a:r>
              <a:rPr lang="es-ES" sz="2300" b="1" dirty="0"/>
              <a:t>la eugenésica</a:t>
            </a:r>
            <a:r>
              <a:rPr lang="es-ES" sz="2300" dirty="0"/>
              <a:t> ( riesgo de que el feto nazca con graves taras físicas o psíquicas); </a:t>
            </a:r>
            <a:r>
              <a:rPr lang="es-ES" sz="2300" b="1" dirty="0"/>
              <a:t>el anteproyecto es más restrictivo aún, pues no sólo abandona el sistema de plazos de la LO 2/10; sino que además suprime la indicación eugenésica que contemplaba la legislación de 1985</a:t>
            </a:r>
            <a:r>
              <a:rPr lang="es-ES" sz="2300" dirty="0"/>
              <a:t>, por lo que nos sitúa de lleno en la </a:t>
            </a:r>
            <a:r>
              <a:rPr lang="es-ES" sz="2300" b="1" dirty="0"/>
              <a:t>legislación tardo franquista, de corte ultra católico. </a:t>
            </a:r>
            <a:endParaRPr lang="es-ES_tradnl" sz="2300" dirty="0"/>
          </a:p>
          <a:p>
            <a:endParaRPr lang="es-ES" sz="1400" dirty="0" smtClean="0"/>
          </a:p>
          <a:p>
            <a:endParaRPr lang="es-ES" dirty="0"/>
          </a:p>
          <a:p>
            <a:endParaRPr lang="es-ES" dirty="0"/>
          </a:p>
        </p:txBody>
      </p:sp>
      <p:sp>
        <p:nvSpPr>
          <p:cNvPr id="28" name="Rectangle 6"/>
          <p:cNvSpPr>
            <a:spLocks noGrp="1"/>
          </p:cNvSpPr>
          <p:nvPr>
            <p:ph type="title"/>
          </p:nvPr>
        </p:nvSpPr>
        <p:spPr/>
        <p:txBody>
          <a:bodyPr>
            <a:normAutofit/>
          </a:bodyPr>
          <a:lstStyle>
            <a:extLst/>
          </a:lstStyle>
          <a:p>
            <a:pPr algn="ctr"/>
            <a:r>
              <a:rPr lang="es-ES" sz="3200" dirty="0" smtClean="0"/>
              <a:t>CONSIDERACIONES GENERALES </a:t>
            </a:r>
            <a:endParaRPr lang="es-ES" sz="3200" dirty="0"/>
          </a:p>
        </p:txBody>
      </p:sp>
    </p:spTree>
    <p:extLst>
      <p:ext uri="{BB962C8B-B14F-4D97-AF65-F5344CB8AC3E}">
        <p14:creationId xmlns:p14="http://schemas.microsoft.com/office/powerpoint/2010/main" val="3836364413"/>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lnSpcReduction="10000"/>
          </a:bodyPr>
          <a:lstStyle>
            <a:extLst/>
          </a:lstStyle>
          <a:p>
            <a:endParaRPr lang="es-ES_tradnl" sz="1400" dirty="0"/>
          </a:p>
          <a:p>
            <a:r>
              <a:rPr lang="es-ES_tradnl" sz="1600" b="1" dirty="0"/>
              <a:t>a) TERAPÉUTICA en las 22 primeras semanas de gestación:  </a:t>
            </a:r>
            <a:r>
              <a:rPr lang="es-ES_tradnl" sz="1600" dirty="0"/>
              <a:t>se exige que haya grave peligro para la vida o la salud física o psíquica de la embarazada  siempre que médicamente no haya otra forma de solucionar el conflicto. Se impone así a la mujer el aborto como "ultima ratio", obligándola a  la maternidad no querida en caso de soluciones terapéuticas alternativas e indeseadas,  aún cuando no sean preferidas por ella, lo que supone una inmisión intolerable en el derecho a la integridad física, dignidad e intimidad de la mujer </a:t>
            </a:r>
            <a:endParaRPr lang="es-ES" sz="1600" dirty="0" smtClean="0"/>
          </a:p>
          <a:p>
            <a:r>
              <a:rPr lang="es-ES_tradnl" sz="1800" dirty="0" smtClean="0"/>
              <a:t>grave </a:t>
            </a:r>
            <a:r>
              <a:rPr lang="es-ES_tradnl" sz="1800" dirty="0"/>
              <a:t>peligro para la vida o salud": </a:t>
            </a:r>
            <a:r>
              <a:rPr lang="es-ES_tradnl" sz="1800" b="1" dirty="0" smtClean="0"/>
              <a:t>exige que el </a:t>
            </a:r>
            <a:r>
              <a:rPr lang="es-ES_tradnl" sz="1800" b="1" dirty="0"/>
              <a:t>embarazo produzca un menoscabo importante a su salud, con permanencia o duración en el tiempo</a:t>
            </a:r>
            <a:r>
              <a:rPr lang="es-ES_tradnl" sz="1800" dirty="0"/>
              <a:t>, según los conocimientos de la ciencia médica en ese momento. </a:t>
            </a:r>
            <a:r>
              <a:rPr lang="es-ES_tradnl" sz="1800" dirty="0" smtClean="0"/>
              <a:t>Ello </a:t>
            </a:r>
            <a:r>
              <a:rPr lang="es-ES_tradnl" sz="1800" b="1" dirty="0" smtClean="0"/>
              <a:t>obliga </a:t>
            </a:r>
            <a:r>
              <a:rPr lang="es-ES_tradnl" sz="1800" b="1" dirty="0"/>
              <a:t>a la mujer soportar los menoscabos no permanentes o poco duraderos en su salud, aunque sean intensos o graves</a:t>
            </a:r>
            <a:r>
              <a:rPr lang="es-ES_tradnl" sz="1800" dirty="0"/>
              <a:t>, pues los mismos no se consideran peligro para la salud física o psíquica suficientes para justificar el aborto. </a:t>
            </a:r>
          </a:p>
          <a:p>
            <a:endParaRPr lang="es-ES" dirty="0"/>
          </a:p>
          <a:p>
            <a:endParaRPr lang="es-ES" dirty="0"/>
          </a:p>
        </p:txBody>
      </p:sp>
      <p:sp>
        <p:nvSpPr>
          <p:cNvPr id="28" name="Rectangle 6"/>
          <p:cNvSpPr>
            <a:spLocks noGrp="1"/>
          </p:cNvSpPr>
          <p:nvPr>
            <p:ph type="title"/>
          </p:nvPr>
        </p:nvSpPr>
        <p:spPr/>
        <p:txBody>
          <a:bodyPr>
            <a:noAutofit/>
          </a:bodyPr>
          <a:lstStyle>
            <a:extLst/>
          </a:lstStyle>
          <a:p>
            <a:pPr algn="ctr"/>
            <a:r>
              <a:rPr lang="es-ES" sz="2800" b="1" i="1" dirty="0" smtClean="0"/>
              <a:t> EL </a:t>
            </a:r>
            <a:r>
              <a:rPr lang="es-ES" sz="2800" b="1" i="1" dirty="0"/>
              <a:t>ANACRÓNICO SISTEMA DE INDICACIONES EN EL ANTEPROYECTO </a:t>
            </a:r>
            <a:r>
              <a:rPr lang="es-ES_tradnl" sz="2800" b="1" i="1" dirty="0"/>
              <a:t/>
            </a:r>
            <a:br>
              <a:rPr lang="es-ES_tradnl" sz="2800" b="1" i="1" dirty="0"/>
            </a:br>
            <a:endParaRPr lang="es-ES" sz="2800" dirty="0"/>
          </a:p>
        </p:txBody>
      </p:sp>
    </p:spTree>
    <p:extLst>
      <p:ext uri="{BB962C8B-B14F-4D97-AF65-F5344CB8AC3E}">
        <p14:creationId xmlns:p14="http://schemas.microsoft.com/office/powerpoint/2010/main" val="233745079"/>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fontScale="92500" lnSpcReduction="10000"/>
          </a:bodyPr>
          <a:lstStyle>
            <a:extLst/>
          </a:lstStyle>
          <a:p>
            <a:endParaRPr lang="es-ES_tradnl" sz="1400" dirty="0"/>
          </a:p>
          <a:p>
            <a:endParaRPr lang="es-ES" sz="1400" dirty="0" smtClean="0"/>
          </a:p>
          <a:p>
            <a:r>
              <a:rPr lang="es-ES_tradnl" b="1" dirty="0"/>
              <a:t>En el caso de que el grave peligro para la salud psíquica tenga origen en la existencia de anomalía fetal incompatible con la vida </a:t>
            </a:r>
            <a:r>
              <a:rPr lang="es-ES_tradnl" dirty="0"/>
              <a:t>se entiende por anomalía fetal incompatible con la vida aquélla que previsible y habitualmente, en el momento del diagnóstico, se asocie con la muerte del feto o del recién nacido durante el período</a:t>
            </a:r>
            <a:r>
              <a:rPr lang="es-ES_tradnl" b="1" dirty="0"/>
              <a:t> </a:t>
            </a:r>
            <a:r>
              <a:rPr lang="es-ES_tradnl" dirty="0"/>
              <a:t>neonatal, aunque en condiciones excepcionales la supervivencia pueda ser mayor.</a:t>
            </a:r>
          </a:p>
          <a:p>
            <a:r>
              <a:rPr lang="es-ES_tradnl" b="1" dirty="0"/>
              <a:t>Ello supone  que no podrían amparar la existencia de riesgo grave para la salud psíquica de la embarazada aquellas anomalías fetales diagnosticadas que supongan un pronóstico de muerte del niño después de esos 30 días pero en los primeros meses o el primer año de vida, lo cuál revela una crueldad sin parangón en el redactor del anteproyecto.  </a:t>
            </a:r>
            <a:endParaRPr lang="es-ES_tradnl" dirty="0"/>
          </a:p>
          <a:p>
            <a:endParaRPr lang="es-ES" dirty="0"/>
          </a:p>
          <a:p>
            <a:endParaRPr lang="es-ES" dirty="0"/>
          </a:p>
        </p:txBody>
      </p:sp>
      <p:sp>
        <p:nvSpPr>
          <p:cNvPr id="28" name="Rectangle 6"/>
          <p:cNvSpPr>
            <a:spLocks noGrp="1"/>
          </p:cNvSpPr>
          <p:nvPr>
            <p:ph type="title"/>
          </p:nvPr>
        </p:nvSpPr>
        <p:spPr/>
        <p:txBody>
          <a:bodyPr>
            <a:normAutofit/>
          </a:bodyPr>
          <a:lstStyle>
            <a:extLst/>
          </a:lstStyle>
          <a:p>
            <a:pPr algn="ctr"/>
            <a:r>
              <a:rPr lang="es-ES" sz="2800" b="1" i="1" dirty="0">
                <a:solidFill>
                  <a:prstClr val="white"/>
                </a:solidFill>
              </a:rPr>
              <a:t>EL ANACRÓNICO SISTEMA DE INDICACIONES EN EL ANTEPROYECTO </a:t>
            </a:r>
            <a:endParaRPr lang="es-ES" sz="1300" dirty="0"/>
          </a:p>
        </p:txBody>
      </p:sp>
    </p:spTree>
    <p:extLst>
      <p:ext uri="{BB962C8B-B14F-4D97-AF65-F5344CB8AC3E}">
        <p14:creationId xmlns:p14="http://schemas.microsoft.com/office/powerpoint/2010/main" val="4189052236"/>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fontScale="85000" lnSpcReduction="10000"/>
          </a:bodyPr>
          <a:lstStyle>
            <a:extLst/>
          </a:lstStyle>
          <a:p>
            <a:endParaRPr lang="es-ES_tradnl" sz="1400" dirty="0"/>
          </a:p>
          <a:p>
            <a:pPr marL="0" indent="0">
              <a:buNone/>
            </a:pPr>
            <a:endParaRPr lang="es-ES_tradnl" dirty="0"/>
          </a:p>
          <a:p>
            <a:r>
              <a:rPr lang="es-ES_tradnl" b="1" dirty="0"/>
              <a:t>TERAPÉUTICA pasadas las 22 primeras semanas de gestación : se permite en dos supuestos: </a:t>
            </a:r>
            <a:endParaRPr lang="es-ES_tradnl" dirty="0"/>
          </a:p>
          <a:p>
            <a:r>
              <a:rPr lang="es-ES_tradnl" b="1" dirty="0"/>
              <a:t>-Cuando no se haya detectado o podido detectar antes  con diagnóstico certero la anomalía incompatible con la vida del feto</a:t>
            </a:r>
            <a:r>
              <a:rPr lang="es-ES_tradnl" dirty="0"/>
              <a:t>. En realidad no se trata de una indicación, se trata de la interrupción de un embarazo que con toda probabilidad acabará sin nacimiento con vida, por lo que no existe bien jurídico en conflicto con la libertad, intimidad y dignidad de la mujer embarazada. </a:t>
            </a:r>
          </a:p>
          <a:p>
            <a:endParaRPr lang="es-ES_tradnl" dirty="0"/>
          </a:p>
          <a:p>
            <a:r>
              <a:rPr lang="es-ES_tradnl" b="1" dirty="0"/>
              <a:t>- Cuando exista riesgo vital para la mujer no evitable mediante la protección de la vida del concebido induciendo el parto. </a:t>
            </a:r>
            <a:r>
              <a:rPr lang="es-ES_tradnl" dirty="0"/>
              <a:t>Se excluye, de forma criticable el riesgo grave para la salud de la madre, que puede ser no vital pero de consecuencias desastrosas y no ser evitable mediante inducción al parto. </a:t>
            </a:r>
          </a:p>
          <a:p>
            <a:endParaRPr lang="es-ES" dirty="0"/>
          </a:p>
          <a:p>
            <a:endParaRPr lang="es-ES" dirty="0"/>
          </a:p>
        </p:txBody>
      </p:sp>
      <p:sp>
        <p:nvSpPr>
          <p:cNvPr id="28" name="Rectangle 6"/>
          <p:cNvSpPr>
            <a:spLocks noGrp="1"/>
          </p:cNvSpPr>
          <p:nvPr>
            <p:ph type="title"/>
          </p:nvPr>
        </p:nvSpPr>
        <p:spPr/>
        <p:txBody>
          <a:bodyPr>
            <a:normAutofit/>
          </a:bodyPr>
          <a:lstStyle>
            <a:extLst/>
          </a:lstStyle>
          <a:p>
            <a:pPr algn="ctr"/>
            <a:r>
              <a:rPr lang="es-ES" sz="2800" b="1" i="1" dirty="0">
                <a:solidFill>
                  <a:prstClr val="white"/>
                </a:solidFill>
              </a:rPr>
              <a:t>EL ANACRÓNICO SISTEMA DE INDICACIONES EN EL ANTEPROYECTO </a:t>
            </a:r>
            <a:endParaRPr lang="es-ES" sz="1300" dirty="0"/>
          </a:p>
        </p:txBody>
      </p:sp>
    </p:spTree>
    <p:extLst>
      <p:ext uri="{BB962C8B-B14F-4D97-AF65-F5344CB8AC3E}">
        <p14:creationId xmlns:p14="http://schemas.microsoft.com/office/powerpoint/2010/main" val="1325846927"/>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fontScale="77500" lnSpcReduction="20000"/>
          </a:bodyPr>
          <a:lstStyle>
            <a:extLst/>
          </a:lstStyle>
          <a:p>
            <a:endParaRPr lang="es-ES_tradnl" sz="1400" dirty="0"/>
          </a:p>
          <a:p>
            <a:endParaRPr lang="es-ES" sz="1400" dirty="0" smtClean="0"/>
          </a:p>
          <a:p>
            <a:r>
              <a:rPr lang="es-ES_tradnl" b="1" dirty="0"/>
              <a:t>ÉTICA: La mal llamada indicación "ética" se produce cuando el </a:t>
            </a:r>
            <a:r>
              <a:rPr lang="es-ES_tradnl" dirty="0"/>
              <a:t>embarazo  es consecuencia de un hecho constitutivo de delito contra la libertad o indemnidad sexual, siempre que se practique  antes de las 12 primeras semanas de gestación y el hecho se haya denunciado antes. </a:t>
            </a:r>
            <a:endParaRPr lang="es-ES" dirty="0"/>
          </a:p>
          <a:p>
            <a:r>
              <a:rPr lang="es-ES_tradnl" dirty="0"/>
              <a:t>E</a:t>
            </a:r>
            <a:r>
              <a:rPr lang="es-ES_tradnl" dirty="0" smtClean="0"/>
              <a:t>sta </a:t>
            </a:r>
            <a:r>
              <a:rPr lang="es-ES_tradnl" dirty="0"/>
              <a:t>indicación había sido </a:t>
            </a:r>
            <a:r>
              <a:rPr lang="es-ES_tradnl" dirty="0" smtClean="0"/>
              <a:t>suprimida por </a:t>
            </a:r>
            <a:r>
              <a:rPr lang="es-ES_tradnl" dirty="0"/>
              <a:t>la LO 2/2010, que partía de que durante las 14 semanas primeras de gestación la mujer podía interrumpir el embarazo, sin que fuera exigible, como vuelve a serlo con el anteproyecto, que demostrara que había sido víctima de un delito contra la libertad sexual a fin de eximirla de responsabilidad penal. </a:t>
            </a:r>
            <a:endParaRPr lang="es-ES_tradnl" dirty="0" smtClean="0"/>
          </a:p>
          <a:p>
            <a:r>
              <a:rPr lang="es-ES_tradnl" dirty="0" smtClean="0"/>
              <a:t>Ello supone</a:t>
            </a:r>
            <a:r>
              <a:rPr lang="es-ES_tradnl" dirty="0"/>
              <a:t> </a:t>
            </a:r>
            <a:r>
              <a:rPr lang="es-ES_tradnl" dirty="0" smtClean="0"/>
              <a:t> que </a:t>
            </a:r>
            <a:r>
              <a:rPr lang="es-ES_tradnl" b="1" dirty="0" smtClean="0"/>
              <a:t>la </a:t>
            </a:r>
            <a:r>
              <a:rPr lang="es-ES_tradnl" b="1" dirty="0"/>
              <a:t>mujer que además de ser víctima de agresión sexual tenga la desgracia de quedar embarazada tendrá la obligación de interponer denuncia, con el coste psicológico que ello supone, a fin de poder practicar la interrupción voluntaria del embarazo producto del delito.</a:t>
            </a:r>
            <a:endParaRPr lang="es-ES_tradnl" dirty="0"/>
          </a:p>
          <a:p>
            <a:r>
              <a:rPr lang="es-ES_tradnl" b="1" dirty="0"/>
              <a:t>No parece razonable imponer más </a:t>
            </a:r>
            <a:r>
              <a:rPr lang="es-ES_tradnl" b="1" dirty="0" smtClean="0"/>
              <a:t>cargas (denunciar) </a:t>
            </a:r>
            <a:r>
              <a:rPr lang="es-ES_tradnl" b="1" dirty="0"/>
              <a:t>a una víctima de un delito por el mero hecho de quedar embarazada que a una víctima que no haya sufrido esa indeseada consecuencia</a:t>
            </a:r>
            <a:endParaRPr lang="es-ES_tradnl" dirty="0"/>
          </a:p>
          <a:p>
            <a:endParaRPr lang="es-ES" dirty="0"/>
          </a:p>
        </p:txBody>
      </p:sp>
      <p:sp>
        <p:nvSpPr>
          <p:cNvPr id="28" name="Rectangle 6"/>
          <p:cNvSpPr>
            <a:spLocks noGrp="1"/>
          </p:cNvSpPr>
          <p:nvPr>
            <p:ph type="title"/>
          </p:nvPr>
        </p:nvSpPr>
        <p:spPr/>
        <p:txBody>
          <a:bodyPr>
            <a:normAutofit/>
          </a:bodyPr>
          <a:lstStyle>
            <a:extLst/>
          </a:lstStyle>
          <a:p>
            <a:pPr algn="ctr"/>
            <a:r>
              <a:rPr lang="es-ES" sz="2800" b="1" i="1" dirty="0">
                <a:solidFill>
                  <a:prstClr val="white"/>
                </a:solidFill>
              </a:rPr>
              <a:t>EL ANACRÓNICO SISTEMA DE INDICACIONES EN EL ANTEPROYECTO </a:t>
            </a:r>
            <a:endParaRPr lang="es-ES" sz="1300" dirty="0"/>
          </a:p>
        </p:txBody>
      </p:sp>
    </p:spTree>
    <p:extLst>
      <p:ext uri="{BB962C8B-B14F-4D97-AF65-F5344CB8AC3E}">
        <p14:creationId xmlns:p14="http://schemas.microsoft.com/office/powerpoint/2010/main" val="3676333863"/>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fontScale="92500" lnSpcReduction="20000"/>
          </a:bodyPr>
          <a:lstStyle>
            <a:extLst/>
          </a:lstStyle>
          <a:p>
            <a:pPr marL="0" indent="0">
              <a:buNone/>
            </a:pPr>
            <a:endParaRPr lang="es-ES_tradnl" sz="1400" dirty="0"/>
          </a:p>
          <a:p>
            <a:pPr algn="just"/>
            <a:r>
              <a:rPr lang="es-ES" dirty="0"/>
              <a:t>La eliminación de la indicación eugenésica, es decir, cuando el feto presenta riesgo de graves anomalías o bien una enfermedad extremadamente grave e incurable en el momento del diagnóstico (art.15b) y 15c) LO 2/10), supone </a:t>
            </a:r>
            <a:r>
              <a:rPr lang="es-ES" b="1" dirty="0"/>
              <a:t>obligar a la mujer y al otro progenitor/a a aceptar vivir en situación excepcional de permanente asistencia a un hijo/a con graves taras físicas o psíquicas, sin suficientes prestaciones sociales y con la angustia de la suerte que pueda aguardarle si les sobrevive</a:t>
            </a:r>
            <a:r>
              <a:rPr lang="es-ES" dirty="0"/>
              <a:t>. El legislador protege la vida del no nacido a costa de la vida de los padres y sin arbitrar medida económica alguna en la propia ley o mejorar el sistema de dependencia,  en lo que podíamos definir como </a:t>
            </a:r>
            <a:r>
              <a:rPr lang="es-ES" b="1" dirty="0"/>
              <a:t>"caridad </a:t>
            </a:r>
            <a:r>
              <a:rPr lang="es-ES" b="1" dirty="0" smtClean="0"/>
              <a:t>punitiva”</a:t>
            </a:r>
          </a:p>
          <a:p>
            <a:pPr algn="just"/>
            <a:endParaRPr lang="es-ES_tradnl" dirty="0"/>
          </a:p>
          <a:p>
            <a:r>
              <a:rPr lang="es-ES" sz="1800" dirty="0"/>
              <a:t>L</a:t>
            </a:r>
            <a:r>
              <a:rPr lang="es-ES" sz="1800" dirty="0" smtClean="0"/>
              <a:t>a </a:t>
            </a:r>
            <a:r>
              <a:rPr lang="es-ES" sz="1800" b="1" dirty="0"/>
              <a:t>supresión de esta indicación puede ser contraria a la Constitución y a los compromisos internacionales adoptados por España. </a:t>
            </a:r>
            <a:endParaRPr lang="es-ES_tradnl" sz="1800" dirty="0"/>
          </a:p>
          <a:p>
            <a:endParaRPr lang="es-ES" sz="1800" dirty="0" smtClean="0"/>
          </a:p>
          <a:p>
            <a:pPr marL="0" indent="0" algn="just">
              <a:buNone/>
            </a:pPr>
            <a:endParaRPr lang="es-ES_tradnl" sz="1800" dirty="0"/>
          </a:p>
          <a:p>
            <a:endParaRPr lang="es-ES" dirty="0"/>
          </a:p>
        </p:txBody>
      </p:sp>
      <p:sp>
        <p:nvSpPr>
          <p:cNvPr id="28" name="Rectangle 6"/>
          <p:cNvSpPr>
            <a:spLocks noGrp="1"/>
          </p:cNvSpPr>
          <p:nvPr>
            <p:ph type="title"/>
          </p:nvPr>
        </p:nvSpPr>
        <p:spPr/>
        <p:txBody>
          <a:bodyPr>
            <a:normAutofit fontScale="90000"/>
          </a:bodyPr>
          <a:lstStyle>
            <a:extLst/>
          </a:lstStyle>
          <a:p>
            <a:pPr algn="ctr"/>
            <a:r>
              <a:rPr lang="es-ES" sz="2800" b="1" i="1" dirty="0" smtClean="0"/>
              <a:t>LA </a:t>
            </a:r>
            <a:r>
              <a:rPr lang="es-ES" sz="2800" b="1" i="1" dirty="0"/>
              <a:t>ELIMINACIÓN DE LA INDICACIÓN EUGENÉSICA</a:t>
            </a:r>
            <a:r>
              <a:rPr lang="es-ES_tradnl" sz="2800" b="1" i="1" dirty="0"/>
              <a:t/>
            </a:r>
            <a:br>
              <a:rPr lang="es-ES_tradnl" sz="2800" b="1" i="1" dirty="0"/>
            </a:br>
            <a:r>
              <a:rPr lang="es-ES" sz="2800" b="1" i="1" dirty="0" smtClean="0">
                <a:solidFill>
                  <a:prstClr val="white"/>
                </a:solidFill>
              </a:rPr>
              <a:t> </a:t>
            </a:r>
            <a:endParaRPr lang="es-ES" sz="1300" dirty="0"/>
          </a:p>
        </p:txBody>
      </p:sp>
    </p:spTree>
    <p:extLst>
      <p:ext uri="{BB962C8B-B14F-4D97-AF65-F5344CB8AC3E}">
        <p14:creationId xmlns:p14="http://schemas.microsoft.com/office/powerpoint/2010/main" val="3227848556"/>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lnSpcReduction="10000"/>
          </a:bodyPr>
          <a:lstStyle>
            <a:extLst/>
          </a:lstStyle>
          <a:p>
            <a:pPr algn="just"/>
            <a:endParaRPr lang="es-ES_tradnl" sz="1400" dirty="0"/>
          </a:p>
          <a:p>
            <a:pPr algn="just"/>
            <a:r>
              <a:rPr lang="es-ES" sz="1800" dirty="0"/>
              <a:t>3) ENDURECE EL SISTEMA DE PENAS   inaugura </a:t>
            </a:r>
            <a:r>
              <a:rPr lang="es-ES" sz="1800" dirty="0" smtClean="0"/>
              <a:t> la “prisión permanente revisable”, otro </a:t>
            </a:r>
            <a:r>
              <a:rPr lang="es-ES" sz="1800" dirty="0"/>
              <a:t>tipo de cadena perpetua (ya teníamos otra modalidad, introducida en el año 2003, que permite el cumplimiento efectivo de 40 años de privación de libertad), empeora el régimen de las medidas alternativas a la prisión, desnaturaliza la libertad condicional, permite la expulsión de extranjeros, ahora también con residencia legal en España, y eleva de forma generalizada y desproporcionada las penas para los delitos patrimoniales como el robo o el hurto, al convertir las faltas en delito. En definitiva, la reforma materializa la sustitución de la mano izquierda del Estado (educación, salud y asistencia social) por la mano derecha  (policía, sistema de justicia penal y cárcel), y convierte la respuesta penal no en la </a:t>
            </a:r>
            <a:r>
              <a:rPr lang="es-ES" sz="1800" i="1" dirty="0"/>
              <a:t>última ratio</a:t>
            </a:r>
            <a:r>
              <a:rPr lang="es-ES" sz="1800" dirty="0"/>
              <a:t>, sino en la </a:t>
            </a:r>
            <a:r>
              <a:rPr lang="es-ES" sz="1800" i="1" dirty="0"/>
              <a:t>única ratio</a:t>
            </a:r>
            <a:r>
              <a:rPr lang="es-ES" sz="1800" dirty="0"/>
              <a:t>, con lo que </a:t>
            </a:r>
            <a:r>
              <a:rPr lang="es-ES" sz="1800" dirty="0" err="1"/>
              <a:t>invisibiliza</a:t>
            </a:r>
            <a:r>
              <a:rPr lang="es-ES" sz="1800" dirty="0"/>
              <a:t> el conflicto social al redefinirlo en clave penal</a:t>
            </a:r>
            <a:r>
              <a:rPr lang="es-ES" sz="1800" dirty="0" smtClean="0"/>
              <a:t>.</a:t>
            </a:r>
            <a:endParaRPr lang="es-ES" sz="1800" dirty="0"/>
          </a:p>
        </p:txBody>
      </p:sp>
      <p:sp>
        <p:nvSpPr>
          <p:cNvPr id="28" name="Rectangle 6"/>
          <p:cNvSpPr>
            <a:spLocks noGrp="1"/>
          </p:cNvSpPr>
          <p:nvPr>
            <p:ph type="title"/>
          </p:nvPr>
        </p:nvSpPr>
        <p:spPr/>
        <p:txBody>
          <a:bodyPr>
            <a:normAutofit/>
          </a:bodyPr>
          <a:lstStyle>
            <a:extLst/>
          </a:lstStyle>
          <a:p>
            <a:pPr algn="ctr"/>
            <a:r>
              <a:rPr lang="es-ES" sz="4000" dirty="0" smtClean="0"/>
              <a:t>ENDURECE LAS PENAS</a:t>
            </a:r>
            <a:endParaRPr lang="es-ES" sz="4000" dirty="0"/>
          </a:p>
        </p:txBody>
      </p:sp>
    </p:spTree>
    <p:extLst>
      <p:ext uri="{BB962C8B-B14F-4D97-AF65-F5344CB8AC3E}">
        <p14:creationId xmlns:p14="http://schemas.microsoft.com/office/powerpoint/2010/main" val="1319866699"/>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fontScale="92500" lnSpcReduction="10000"/>
          </a:bodyPr>
          <a:lstStyle>
            <a:extLst/>
          </a:lstStyle>
          <a:p>
            <a:endParaRPr lang="es-ES_tradnl" sz="1400" dirty="0"/>
          </a:p>
          <a:p>
            <a:pPr algn="just"/>
            <a:r>
              <a:rPr lang="es-ES" dirty="0" smtClean="0"/>
              <a:t>Los </a:t>
            </a:r>
            <a:r>
              <a:rPr lang="es-ES" b="1" dirty="0"/>
              <a:t>embarazos no deseados afectan especialmente a las mujeres con pocos recursos, en situación de exclusión social y con pocas perspectivas de futuro</a:t>
            </a:r>
            <a:r>
              <a:rPr lang="es-ES" dirty="0"/>
              <a:t>, por lo que en tales casos la </a:t>
            </a:r>
            <a:r>
              <a:rPr lang="es-ES" b="1" dirty="0"/>
              <a:t>maternidad viene a agravar la situación de penuria preexistente</a:t>
            </a:r>
            <a:r>
              <a:rPr lang="es-ES" dirty="0"/>
              <a:t>. </a:t>
            </a:r>
            <a:endParaRPr lang="es-ES" dirty="0" smtClean="0"/>
          </a:p>
          <a:p>
            <a:pPr marL="0" indent="0" algn="just">
              <a:buNone/>
            </a:pPr>
            <a:endParaRPr lang="es-ES" dirty="0" smtClean="0"/>
          </a:p>
          <a:p>
            <a:pPr algn="just"/>
            <a:r>
              <a:rPr lang="es-ES" dirty="0" smtClean="0"/>
              <a:t>No </a:t>
            </a:r>
            <a:r>
              <a:rPr lang="es-ES" dirty="0"/>
              <a:t>poder decidir en las primeras semanas de gestación libremente sobre la interrupción de ese embarazo no deseado es tanto como </a:t>
            </a:r>
            <a:r>
              <a:rPr lang="es-ES" b="1" dirty="0"/>
              <a:t>convertir a esas mujeres en meros instrumentos de maternidad</a:t>
            </a:r>
            <a:r>
              <a:rPr lang="es-ES" dirty="0"/>
              <a:t> con el coste psíquico y físico que ello comporta y todo en aras de satisfacer las exigencias de una concepción religiosa o moral de la vida que no tiene por qué compartir ni la afectada ni el resto de la sociedad</a:t>
            </a:r>
            <a:r>
              <a:rPr lang="es-ES" dirty="0" smtClean="0"/>
              <a:t>.</a:t>
            </a:r>
          </a:p>
        </p:txBody>
      </p:sp>
      <p:sp>
        <p:nvSpPr>
          <p:cNvPr id="28" name="Rectangle 6"/>
          <p:cNvSpPr>
            <a:spLocks noGrp="1"/>
          </p:cNvSpPr>
          <p:nvPr>
            <p:ph type="title"/>
          </p:nvPr>
        </p:nvSpPr>
        <p:spPr/>
        <p:txBody>
          <a:bodyPr>
            <a:normAutofit fontScale="90000"/>
          </a:bodyPr>
          <a:lstStyle>
            <a:extLst/>
          </a:lstStyle>
          <a:p>
            <a:pPr algn="ctr"/>
            <a:r>
              <a:rPr lang="es-ES" b="1" i="1" dirty="0" smtClean="0"/>
              <a:t>LA </a:t>
            </a:r>
            <a:r>
              <a:rPr lang="es-ES" b="1" i="1" dirty="0"/>
              <a:t>AUSENCIA DE INDICACIÓN SOCIAL</a:t>
            </a:r>
            <a:r>
              <a:rPr lang="es-ES_tradnl" sz="1400" b="1" i="1" dirty="0"/>
              <a:t/>
            </a:r>
            <a:br>
              <a:rPr lang="es-ES_tradnl" sz="1400" b="1" i="1" dirty="0"/>
            </a:br>
            <a:endParaRPr lang="es-ES" sz="1300" dirty="0"/>
          </a:p>
        </p:txBody>
      </p:sp>
    </p:spTree>
    <p:extLst>
      <p:ext uri="{BB962C8B-B14F-4D97-AF65-F5344CB8AC3E}">
        <p14:creationId xmlns:p14="http://schemas.microsoft.com/office/powerpoint/2010/main" val="3840636224"/>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a:bodyPr>
          <a:lstStyle>
            <a:extLst/>
          </a:lstStyle>
          <a:p>
            <a:pPr algn="just"/>
            <a:r>
              <a:rPr lang="es-ES" dirty="0" smtClean="0"/>
              <a:t>Incluso </a:t>
            </a:r>
            <a:r>
              <a:rPr lang="es-ES" dirty="0"/>
              <a:t>la legislación alemana, que desde 1975 estimó el sistema de plazos inconstitucional (SSTCFA de 25 de febrero de 1975 y de 28 de mayo de 1993), admite la indicación social , como también lo hacen Islandia, Dinamarca, Noruega, Países Bajos, Portugal y Suecia. Son principalmente países de tradición católica los que ni contemplan sistema de plazos ni contemplan indicación social, </a:t>
            </a:r>
            <a:r>
              <a:rPr lang="es-ES" dirty="0" err="1"/>
              <a:t>ej</a:t>
            </a:r>
            <a:r>
              <a:rPr lang="es-ES" dirty="0"/>
              <a:t>: Polonia, Irlanda y España con el anteproyecto.  </a:t>
            </a:r>
            <a:endParaRPr lang="es-ES_tradnl" dirty="0"/>
          </a:p>
          <a:p>
            <a:endParaRPr lang="es-ES_tradnl" dirty="0"/>
          </a:p>
          <a:p>
            <a:endParaRPr lang="es-ES" dirty="0"/>
          </a:p>
          <a:p>
            <a:endParaRPr lang="es-ES" dirty="0"/>
          </a:p>
        </p:txBody>
      </p:sp>
      <p:sp>
        <p:nvSpPr>
          <p:cNvPr id="28" name="Rectangle 6"/>
          <p:cNvSpPr>
            <a:spLocks noGrp="1"/>
          </p:cNvSpPr>
          <p:nvPr>
            <p:ph type="title"/>
          </p:nvPr>
        </p:nvSpPr>
        <p:spPr/>
        <p:txBody>
          <a:bodyPr>
            <a:normAutofit fontScale="90000"/>
          </a:bodyPr>
          <a:lstStyle>
            <a:extLst/>
          </a:lstStyle>
          <a:p>
            <a:pPr algn="ctr"/>
            <a:r>
              <a:rPr lang="es-ES" b="1" i="1" dirty="0" smtClean="0"/>
              <a:t>LA </a:t>
            </a:r>
            <a:r>
              <a:rPr lang="es-ES" b="1" i="1" dirty="0"/>
              <a:t>AUSENCIA DE INDICACIÓN SOCIAL</a:t>
            </a:r>
            <a:r>
              <a:rPr lang="es-ES_tradnl" sz="1400" b="1" i="1" dirty="0"/>
              <a:t/>
            </a:r>
            <a:br>
              <a:rPr lang="es-ES_tradnl" sz="1400" b="1" i="1" dirty="0"/>
            </a:br>
            <a:endParaRPr lang="es-ES" sz="1300" dirty="0"/>
          </a:p>
        </p:txBody>
      </p:sp>
      <p:sp>
        <p:nvSpPr>
          <p:cNvPr id="2" name="CuadroTexto 1"/>
          <p:cNvSpPr txBox="1"/>
          <p:nvPr/>
        </p:nvSpPr>
        <p:spPr>
          <a:xfrm>
            <a:off x="4775200" y="2857500"/>
            <a:ext cx="184666" cy="369332"/>
          </a:xfrm>
          <a:prstGeom prst="rect">
            <a:avLst/>
          </a:prstGeom>
          <a:noFill/>
        </p:spPr>
        <p:txBody>
          <a:bodyPr wrap="none" rtlCol="0">
            <a:spAutoFit/>
          </a:bodyPr>
          <a:lstStyle/>
          <a:p>
            <a:endParaRPr lang="es-ES" dirty="0"/>
          </a:p>
        </p:txBody>
      </p:sp>
    </p:spTree>
    <p:extLst>
      <p:ext uri="{BB962C8B-B14F-4D97-AF65-F5344CB8AC3E}">
        <p14:creationId xmlns:p14="http://schemas.microsoft.com/office/powerpoint/2010/main" val="3840636224"/>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fontScale="92500" lnSpcReduction="10000"/>
          </a:bodyPr>
          <a:lstStyle>
            <a:extLst/>
          </a:lstStyle>
          <a:p>
            <a:pPr algn="just"/>
            <a:r>
              <a:rPr lang="es-ES" sz="1800" dirty="0"/>
              <a:t>4) CRIMINALIZA EL EJERCICIO DE DERECHOS FUNDAMENTALES </a:t>
            </a:r>
            <a:r>
              <a:rPr lang="es-ES" sz="1800" b="1" dirty="0"/>
              <a:t>. </a:t>
            </a:r>
            <a:r>
              <a:rPr lang="es-ES" sz="1800" dirty="0"/>
              <a:t>El orden público democrático no está constituido por el silencio ni por la observancia apática de la vida colectiva. Los actos políticos colectivos constituyen parte de ese orden. La democracia representativa no puede anular la manifestación directa de la población. Hay que valorar qué supone mayor sacrificio para una sociedad, si tolerar las consecuencias de algunos actos colectivos que dificultan puntualmente la circulación por las vías públicas, o, por el contrario, el silencio de la población entregando la totalidad del espacio público a unas pocas personas y criminalizando las manifestaciones de disidencia. La reforma toma partido por lo segundo. Modifica la regulación de los delitos contra el orden público con la finalidad de restringir el ejercicio de esos derechos y de provocar un efecto de desaliento </a:t>
            </a:r>
            <a:r>
              <a:rPr lang="es-ES" sz="1800" dirty="0" err="1"/>
              <a:t>enquienes</a:t>
            </a:r>
            <a:r>
              <a:rPr lang="es-ES" sz="1800" dirty="0"/>
              <a:t> los ejercen. Además, al criminalizar el ejercicio de derechos fundamentales crea un nuevo tipo de delincuente: el disidente político. Quien se manifiesta frente a la precarización.</a:t>
            </a:r>
          </a:p>
          <a:p>
            <a:endParaRPr lang="es-ES_tradnl" sz="1400" dirty="0"/>
          </a:p>
          <a:p>
            <a:endParaRPr lang="es-ES" sz="1400" dirty="0" smtClean="0"/>
          </a:p>
          <a:p>
            <a:endParaRPr lang="es-ES" sz="1400" dirty="0" smtClean="0"/>
          </a:p>
          <a:p>
            <a:endParaRPr lang="es-ES" dirty="0"/>
          </a:p>
          <a:p>
            <a:endParaRPr lang="es-ES" dirty="0"/>
          </a:p>
        </p:txBody>
      </p:sp>
      <p:sp>
        <p:nvSpPr>
          <p:cNvPr id="28" name="Rectangle 6"/>
          <p:cNvSpPr>
            <a:spLocks noGrp="1"/>
          </p:cNvSpPr>
          <p:nvPr>
            <p:ph type="title"/>
          </p:nvPr>
        </p:nvSpPr>
        <p:spPr/>
        <p:txBody>
          <a:bodyPr>
            <a:normAutofit/>
          </a:bodyPr>
          <a:lstStyle>
            <a:extLst/>
          </a:lstStyle>
          <a:p>
            <a:pPr algn="ctr"/>
            <a:r>
              <a:rPr lang="es-ES" sz="2800" dirty="0" smtClean="0"/>
              <a:t>CRIMINALIZA EL EJERCICIO DE DERECHOS FUNDAMENTALES </a:t>
            </a:r>
            <a:endParaRPr lang="es-ES" sz="2800" dirty="0"/>
          </a:p>
        </p:txBody>
      </p:sp>
    </p:spTree>
    <p:extLst>
      <p:ext uri="{BB962C8B-B14F-4D97-AF65-F5344CB8AC3E}">
        <p14:creationId xmlns:p14="http://schemas.microsoft.com/office/powerpoint/2010/main" val="2610585840"/>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fontScale="85000" lnSpcReduction="10000"/>
          </a:bodyPr>
          <a:lstStyle>
            <a:extLst/>
          </a:lstStyle>
          <a:p>
            <a:pPr algn="just"/>
            <a:r>
              <a:rPr lang="es-ES" sz="1900" dirty="0"/>
              <a:t>4) </a:t>
            </a:r>
            <a:r>
              <a:rPr lang="es-ES" sz="1900" b="1" dirty="0"/>
              <a:t> </a:t>
            </a:r>
            <a:r>
              <a:rPr lang="es-ES" sz="1900" dirty="0" smtClean="0"/>
              <a:t>Toda </a:t>
            </a:r>
            <a:r>
              <a:rPr lang="es-ES" sz="1900" dirty="0"/>
              <a:t>norma penal atribuye poder. A norma penal más amplia, más poder atribuido. La conversión de las faltas en delitos leves o menos graves (no es cierto que desaparezcan), dará lugar a que la policía pueda practicar detenciones y realizar investigaciones sacrificando derechos fundamentales por  hechos de escasa relevancia</a:t>
            </a:r>
            <a:r>
              <a:rPr lang="es-ES" sz="1900" dirty="0" smtClean="0"/>
              <a:t>.</a:t>
            </a:r>
          </a:p>
          <a:p>
            <a:pPr algn="just"/>
            <a:r>
              <a:rPr lang="es-ES" sz="1900" dirty="0" smtClean="0"/>
              <a:t> </a:t>
            </a:r>
            <a:r>
              <a:rPr lang="es-ES" sz="1900" dirty="0"/>
              <a:t>La criminalización de la oposición política permitirá también que, en los primeros momentos, se puedan practicar detenciones cautelares y diligencias invasivas de derechos. Es probable que muchos casos terminen finalmente por resolución judicial de archivo o sentencia absolutoria, pero dado que una jurisdicción colapsada actúa tardíamente, la propia existencia del proceso se habrá convertido en verdadera pena para el sujeto afectado. Además, al elevar las penas generalizadamente, en algunos casos de forma indefinida, se amplía el poder del Estado sobre los ciudadanos condenados, que acaban convirtiéndose en objetos del sistema. La inclusión de la cadena perpetua, la aplicación de las medidas de seguridad a personas imputables, la posibilidad de aplicar la libertad vigilada indefinidamente o el alargamiento del plazo para cancelar los antecedentes penales, son ejemplos claros del nuevo orden proyectado.</a:t>
            </a:r>
          </a:p>
          <a:p>
            <a:endParaRPr lang="es-ES" sz="1400" dirty="0" smtClean="0"/>
          </a:p>
          <a:p>
            <a:endParaRPr lang="es-ES" dirty="0"/>
          </a:p>
          <a:p>
            <a:endParaRPr lang="es-ES" dirty="0"/>
          </a:p>
        </p:txBody>
      </p:sp>
      <p:sp>
        <p:nvSpPr>
          <p:cNvPr id="28" name="Rectangle 6"/>
          <p:cNvSpPr>
            <a:spLocks noGrp="1"/>
          </p:cNvSpPr>
          <p:nvPr>
            <p:ph type="title"/>
          </p:nvPr>
        </p:nvSpPr>
        <p:spPr/>
        <p:txBody>
          <a:bodyPr>
            <a:normAutofit/>
          </a:bodyPr>
          <a:lstStyle>
            <a:extLst/>
          </a:lstStyle>
          <a:p>
            <a:pPr algn="ctr"/>
            <a:r>
              <a:rPr lang="es-ES" dirty="0" smtClean="0"/>
              <a:t>AMPLÍA EL AUTORITARISMO</a:t>
            </a:r>
            <a:endParaRPr lang="es-ES" dirty="0"/>
          </a:p>
        </p:txBody>
      </p:sp>
    </p:spTree>
    <p:extLst>
      <p:ext uri="{BB962C8B-B14F-4D97-AF65-F5344CB8AC3E}">
        <p14:creationId xmlns:p14="http://schemas.microsoft.com/office/powerpoint/2010/main" val="342489963"/>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fontScale="92500" lnSpcReduction="20000"/>
          </a:bodyPr>
          <a:lstStyle>
            <a:extLst/>
          </a:lstStyle>
          <a:p>
            <a:pPr algn="just"/>
            <a:r>
              <a:rPr lang="es-ES" dirty="0"/>
              <a:t>5) </a:t>
            </a:r>
            <a:r>
              <a:rPr lang="es-ES" b="1" dirty="0"/>
              <a:t>A</a:t>
            </a:r>
            <a:r>
              <a:rPr lang="es-ES" b="1" dirty="0" smtClean="0"/>
              <a:t>mplía </a:t>
            </a:r>
            <a:r>
              <a:rPr lang="es-ES" b="1" dirty="0"/>
              <a:t>los espacios de impunidad en el ámbito de la delincuencia económica y la corrupción política</a:t>
            </a:r>
            <a:r>
              <a:rPr lang="es-ES" dirty="0"/>
              <a:t>. El sistema de Justicia se caracteriza por una pobreza de medios y de recursos materiales y personales incuestionable. Un poder al que se asigna la función de reprimir la pobreza y la disidencia política es un poder entrenado para encontrar a los delincuentes en determinados lugares pero no en otros. Como consecuencia, se amplían las zonas de impunidad en esos otros lugares para los que no hay recursos investigadores suficientes, como la delincuencia económica y la corrupción política.  No se trata de un problema de penas. Nunca lo ha sido. Sino de recursos y diseño de la investigación penal.</a:t>
            </a:r>
          </a:p>
          <a:p>
            <a:pPr algn="just"/>
            <a:r>
              <a:rPr lang="es-ES" dirty="0"/>
              <a:t>Otro ejemplo en esta dirección es la propuesta de reforma del régimen de la responsabilidad penal de las personas jurídicas, alterando su fundamento para favorecer principalmente a las grandes empresas.</a:t>
            </a:r>
          </a:p>
          <a:p>
            <a:endParaRPr lang="es-ES_tradnl" sz="1400" dirty="0"/>
          </a:p>
          <a:p>
            <a:endParaRPr lang="es-ES_tradnl" sz="1400" dirty="0"/>
          </a:p>
          <a:p>
            <a:endParaRPr lang="es-ES" sz="1400" dirty="0" smtClean="0"/>
          </a:p>
          <a:p>
            <a:endParaRPr lang="es-ES" dirty="0"/>
          </a:p>
          <a:p>
            <a:endParaRPr lang="es-ES" dirty="0"/>
          </a:p>
        </p:txBody>
      </p:sp>
      <p:sp>
        <p:nvSpPr>
          <p:cNvPr id="28" name="Rectangle 6"/>
          <p:cNvSpPr>
            <a:spLocks noGrp="1"/>
          </p:cNvSpPr>
          <p:nvPr>
            <p:ph type="title"/>
          </p:nvPr>
        </p:nvSpPr>
        <p:spPr/>
        <p:txBody>
          <a:bodyPr>
            <a:normAutofit/>
          </a:bodyPr>
          <a:lstStyle>
            <a:extLst/>
          </a:lstStyle>
          <a:p>
            <a:pPr algn="ctr"/>
            <a:r>
              <a:rPr lang="es-ES" sz="2000" dirty="0" smtClean="0"/>
              <a:t>AMPLÍA LA IMPUNIDAD PARA LA DELINCUENCIA ECONÓMICA Y LA CORRUPCIÓN POLÍTICA</a:t>
            </a:r>
            <a:endParaRPr lang="es-ES" sz="2000" dirty="0"/>
          </a:p>
        </p:txBody>
      </p:sp>
    </p:spTree>
    <p:extLst>
      <p:ext uri="{BB962C8B-B14F-4D97-AF65-F5344CB8AC3E}">
        <p14:creationId xmlns:p14="http://schemas.microsoft.com/office/powerpoint/2010/main" val="1393727145"/>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fontScale="92500" lnSpcReduction="20000"/>
          </a:bodyPr>
          <a:lstStyle>
            <a:extLst/>
          </a:lstStyle>
          <a:p>
            <a:pPr algn="just"/>
            <a:r>
              <a:rPr lang="es-ES" sz="1800" dirty="0"/>
              <a:t>6) </a:t>
            </a:r>
            <a:r>
              <a:rPr lang="es-ES" sz="1800" dirty="0" smtClean="0"/>
              <a:t> La reforma </a:t>
            </a:r>
            <a:r>
              <a:rPr lang="es-ES" sz="1800" dirty="0"/>
              <a:t>tiene un</a:t>
            </a:r>
            <a:r>
              <a:rPr lang="es-ES" sz="1800" b="1" dirty="0"/>
              <a:t> carácter marcadamente populista</a:t>
            </a:r>
            <a:r>
              <a:rPr lang="es-ES" sz="1800" dirty="0"/>
              <a:t>. La caza de brujas desatada sobre los delincuentes sexuales, que estadísticamente representan una minoría del total, la reforma del sistema de medidas de seguridad o el tratamiento de los delitos de homicidio y asesinato incluyendo agravaciones carentes de justificación son ejemplos de populismo penal. Ejemplos de la influencia de determinados discursos creados y transmitidos por medios de comunicación, grupos de presión y algunos partidos políticos que actúan alimentando el fuego del populismo para ofrecer más gasolina como solución.</a:t>
            </a:r>
          </a:p>
          <a:p>
            <a:pPr algn="just"/>
            <a:r>
              <a:rPr lang="es-ES" sz="1800" dirty="0"/>
              <a:t>El populismo nutre la distinción entre ciudadano e individuo peligroso, reservando para el peligroso, cuyas filas son cada vez más numerosas (al ampliarse la pobreza y la disidencia política), el incremento ilimitado de las penas de prisión y un severo endurecimiento del régimen de cumplimiento. Con ello se desprecia un principio clásico del derecho penal democrático: un sistema de penas no debe ser diseñado como algo que “nosotros” hacemos para prevenir que “ellos” cometan delitos, sino como algo que los ciudadanos libres diseñamos para regular </a:t>
            </a:r>
            <a:r>
              <a:rPr lang="es-ES" sz="1800" i="1" dirty="0"/>
              <a:t>nuestra</a:t>
            </a:r>
            <a:r>
              <a:rPr lang="es-ES" sz="1800" dirty="0"/>
              <a:t> propia conducta.</a:t>
            </a:r>
          </a:p>
          <a:p>
            <a:pPr algn="just"/>
            <a:endParaRPr lang="es-ES_tradnl" sz="1800" dirty="0"/>
          </a:p>
          <a:p>
            <a:endParaRPr lang="es-ES" sz="1400" dirty="0" smtClean="0"/>
          </a:p>
          <a:p>
            <a:endParaRPr lang="es-ES" dirty="0"/>
          </a:p>
          <a:p>
            <a:endParaRPr lang="es-ES" dirty="0"/>
          </a:p>
        </p:txBody>
      </p:sp>
      <p:sp>
        <p:nvSpPr>
          <p:cNvPr id="28" name="Rectangle 6"/>
          <p:cNvSpPr>
            <a:spLocks noGrp="1"/>
          </p:cNvSpPr>
          <p:nvPr>
            <p:ph type="title"/>
          </p:nvPr>
        </p:nvSpPr>
        <p:spPr/>
        <p:txBody>
          <a:bodyPr>
            <a:normAutofit/>
          </a:bodyPr>
          <a:lstStyle>
            <a:extLst/>
          </a:lstStyle>
          <a:p>
            <a:pPr algn="ctr"/>
            <a:r>
              <a:rPr lang="es-ES" sz="3200" dirty="0" smtClean="0"/>
              <a:t>CARÁCTER POPULISTA </a:t>
            </a:r>
            <a:endParaRPr lang="es-ES" sz="3200" dirty="0"/>
          </a:p>
        </p:txBody>
      </p:sp>
    </p:spTree>
    <p:extLst>
      <p:ext uri="{BB962C8B-B14F-4D97-AF65-F5344CB8AC3E}">
        <p14:creationId xmlns:p14="http://schemas.microsoft.com/office/powerpoint/2010/main" val="2389325572"/>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r>
              <a:rPr lang="es-ES" sz="2800" dirty="0" smtClean="0"/>
              <a:t> </a:t>
            </a:r>
            <a:endParaRPr lang="es-ES" sz="2800" dirty="0"/>
          </a:p>
        </p:txBody>
      </p:sp>
      <p:sp>
        <p:nvSpPr>
          <p:cNvPr id="17" name="Rectangle 8"/>
          <p:cNvSpPr>
            <a:spLocks noGrp="1"/>
          </p:cNvSpPr>
          <p:nvPr>
            <p:ph idx="1"/>
          </p:nvPr>
        </p:nvSpPr>
        <p:spPr/>
        <p:txBody>
          <a:bodyPr>
            <a:normAutofit fontScale="92500" lnSpcReduction="20000"/>
          </a:bodyPr>
          <a:lstStyle>
            <a:extLst/>
          </a:lstStyle>
          <a:p>
            <a:endParaRPr lang="es-ES_tradnl" sz="1400" dirty="0"/>
          </a:p>
          <a:p>
            <a:pPr algn="just"/>
            <a:endParaRPr lang="es-ES" sz="1400" dirty="0" smtClean="0"/>
          </a:p>
          <a:p>
            <a:pPr algn="just"/>
            <a:r>
              <a:rPr lang="es-ES" dirty="0"/>
              <a:t>7) </a:t>
            </a:r>
            <a:r>
              <a:rPr lang="es-ES" dirty="0" smtClean="0"/>
              <a:t>La reforma </a:t>
            </a:r>
            <a:r>
              <a:rPr lang="es-ES" b="1" dirty="0"/>
              <a:t>sienta las bases de la privatización de la seguridad y de los Centros Penitenciarios. </a:t>
            </a:r>
            <a:r>
              <a:rPr lang="es-ES" dirty="0"/>
              <a:t>Su aplicación provocará el incremento exponencial del círculo de posibles delincuentes y eventuales penados. El crecimiento desmesurado de los gastos </a:t>
            </a:r>
            <a:r>
              <a:rPr lang="es-ES" dirty="0" smtClean="0"/>
              <a:t>de seguridad y </a:t>
            </a:r>
            <a:r>
              <a:rPr lang="es-ES" dirty="0"/>
              <a:t>penitenciarios provocará la insostenibilidad del sistema, por lo que se apelará a la privatización como única solución. Muchas son las empresas del sector las que esperan el momento para incrementar positivamente sus cuentas de resultados. Y, desde luego, la resocialización no es un parámetro económicamente mensurable, por lo que se buscará la reducción del gasto. Tarde o temprano, como sucede en el </a:t>
            </a:r>
            <a:r>
              <a:rPr lang="es-ES" dirty="0" err="1"/>
              <a:t>antimodelo</a:t>
            </a:r>
            <a:r>
              <a:rPr lang="es-ES" dirty="0"/>
              <a:t> que pasa a convertirse en nuestro referente político criminal, Estados Unidos, se pasará a proyectar la construcción de cárceles en el subsuelo para ahorrar costes.</a:t>
            </a:r>
          </a:p>
          <a:p>
            <a:endParaRPr lang="es-ES" dirty="0"/>
          </a:p>
          <a:p>
            <a:endParaRPr lang="es-ES" dirty="0"/>
          </a:p>
        </p:txBody>
      </p:sp>
      <p:sp>
        <p:nvSpPr>
          <p:cNvPr id="28" name="Rectangle 6"/>
          <p:cNvSpPr>
            <a:spLocks noGrp="1"/>
          </p:cNvSpPr>
          <p:nvPr>
            <p:ph type="title"/>
          </p:nvPr>
        </p:nvSpPr>
        <p:spPr/>
        <p:txBody>
          <a:bodyPr>
            <a:noAutofit/>
          </a:bodyPr>
          <a:lstStyle>
            <a:extLst/>
          </a:lstStyle>
          <a:p>
            <a:pPr algn="ctr"/>
            <a:r>
              <a:rPr lang="es-ES" sz="2800" dirty="0" smtClean="0"/>
              <a:t>PRIVATIZACIÓN DE LA SEGURIDAD Y EL SISTEMA PENITENCIARIO</a:t>
            </a:r>
            <a:endParaRPr lang="es-ES" sz="2800" dirty="0"/>
          </a:p>
        </p:txBody>
      </p:sp>
    </p:spTree>
    <p:extLst>
      <p:ext uri="{BB962C8B-B14F-4D97-AF65-F5344CB8AC3E}">
        <p14:creationId xmlns:p14="http://schemas.microsoft.com/office/powerpoint/2010/main" val="3268277719"/>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so">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85000"/>
              </a:schemeClr>
            </a:gs>
            <a:gs pos="100000">
              <a:schemeClr val="phClr">
                <a:shade val="80000"/>
                <a:satMod val="150000"/>
              </a:schemeClr>
            </a:gs>
          </a:gsLst>
          <a:path path="circle">
            <a:fillToRect l="50000" t="50000" r="100000" b="100000"/>
          </a:path>
        </a:gradFill>
        <a:blipFill>
          <a:blip xmlns:r="http://schemas.openxmlformats.org/officeDocument/2006/relationships" r:embed="rId1">
            <a:duotone>
              <a:schemeClr val="phClr">
                <a:shade val="80000"/>
              </a:schemeClr>
              <a:schemeClr val="phClr">
                <a:tint val="70000"/>
              </a:schemeClr>
            </a:duotone>
          </a:blip>
          <a:tile tx="0" ty="0" sx="100000" sy="10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55000" dist="50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55000" dist="50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4551</Words>
  <Application>Microsoft Office PowerPoint</Application>
  <PresentationFormat>Presentación en pantalla (4:3)</PresentationFormat>
  <Paragraphs>282</Paragraphs>
  <Slides>41</Slides>
  <Notes>38</Notes>
  <HiddenSlides>0</HiddenSlides>
  <MMClips>0</MMClips>
  <ScaleCrop>false</ScaleCrop>
  <HeadingPairs>
    <vt:vector size="4" baseType="variant">
      <vt:variant>
        <vt:lpstr>Tema</vt:lpstr>
      </vt:variant>
      <vt:variant>
        <vt:i4>1</vt:i4>
      </vt:variant>
      <vt:variant>
        <vt:lpstr>Títulos de diapositiva</vt:lpstr>
      </vt:variant>
      <vt:variant>
        <vt:i4>41</vt:i4>
      </vt:variant>
    </vt:vector>
  </HeadingPairs>
  <TitlesOfParts>
    <vt:vector size="42" baseType="lpstr">
      <vt:lpstr>Concurso</vt:lpstr>
      <vt:lpstr>PROYECTO DE CÓDIGO PENAL  ANTEPROYECTO DE LEY DE REPRESIÓN CIUDADANA Y ANTEPROYECTO DE LEY DEL ABORTO</vt:lpstr>
      <vt:lpstr>PROYECTO DE CÓDIGO PENAL</vt:lpstr>
      <vt:lpstr>REFORMA ILEGÍTIMA QUE CRIMINALIZA A LAS VÍCTIMAS DE LA CRISIS </vt:lpstr>
      <vt:lpstr>ENDURECE LAS PENAS</vt:lpstr>
      <vt:lpstr>CRIMINALIZA EL EJERCICIO DE DERECHOS FUNDAMENTALES </vt:lpstr>
      <vt:lpstr>AMPLÍA EL AUTORITARISMO</vt:lpstr>
      <vt:lpstr>AMPLÍA LA IMPUNIDAD PARA LA DELINCUENCIA ECONÓMICA Y LA CORRUPCIÓN POLÍTICA</vt:lpstr>
      <vt:lpstr>CARÁCTER POPULISTA </vt:lpstr>
      <vt:lpstr>PRIVATIZACIÓN DE LA SEGURIDAD Y EL SISTEMA PENITENCIARIO</vt:lpstr>
      <vt:lpstr>Revisión del sistema de penas </vt:lpstr>
      <vt:lpstr>Revisión del sistema de penas </vt:lpstr>
      <vt:lpstr>Supresión de las Faltas </vt:lpstr>
      <vt:lpstr>REFORMA DE LAS MEDIDAS DE SEGURIDAD</vt:lpstr>
      <vt:lpstr>REFORMA DE LAS MEDIDAS DE SEGURIDAD</vt:lpstr>
      <vt:lpstr> Impunidad de los comportamientos del sector político y financiero que han generado o agravado la crisis económica iniciada en 2008</vt:lpstr>
      <vt:lpstr>Se acomete una reforma sin previsión de medios</vt:lpstr>
      <vt:lpstr>QUE PAGUE EL CIUDADANO/A</vt:lpstr>
      <vt:lpstr>ANTEPROYECTO DE LEY DE REPRESIÓN CIUDADANA</vt:lpstr>
      <vt:lpstr>PROYECTO DE LEY DE REPRESIÓN CIUDADANA</vt:lpstr>
      <vt:lpstr>REFORMA INNECESARIA</vt:lpstr>
      <vt:lpstr>Seguridad ciudadana</vt:lpstr>
      <vt:lpstr>ESTRUCTURA DE LA NORMA</vt:lpstr>
      <vt:lpstr>CONTENIDO DE LA NORMA </vt:lpstr>
      <vt:lpstr>CONTENIDO DE LA NORMA </vt:lpstr>
      <vt:lpstr>Características del Anteproyecto</vt:lpstr>
      <vt:lpstr>Características del Anteproyecto</vt:lpstr>
      <vt:lpstr>Características del Anteproyecto</vt:lpstr>
      <vt:lpstr>Características del Anteproyecto</vt:lpstr>
      <vt:lpstr>Características del Anteproyecto</vt:lpstr>
      <vt:lpstr>Características del Anteproyecto</vt:lpstr>
      <vt:lpstr>ANTEPROYECTO DE LEY DEL ABORTO</vt:lpstr>
      <vt:lpstr>CONSIDERACIONES GENERALES </vt:lpstr>
      <vt:lpstr>CONSIDERACIONES GENERALES</vt:lpstr>
      <vt:lpstr>CONSIDERACIONES GENERALES </vt:lpstr>
      <vt:lpstr> EL ANACRÓNICO SISTEMA DE INDICACIONES EN EL ANTEPROYECTO  </vt:lpstr>
      <vt:lpstr>EL ANACRÓNICO SISTEMA DE INDICACIONES EN EL ANTEPROYECTO </vt:lpstr>
      <vt:lpstr>EL ANACRÓNICO SISTEMA DE INDICACIONES EN EL ANTEPROYECTO </vt:lpstr>
      <vt:lpstr>EL ANACRÓNICO SISTEMA DE INDICACIONES EN EL ANTEPROYECTO </vt:lpstr>
      <vt:lpstr>LA ELIMINACIÓN DE LA INDICACIÓN EUGENÉSICA  </vt:lpstr>
      <vt:lpstr>LA AUSENCIA DE INDICACIÓN SOCIAL </vt:lpstr>
      <vt:lpstr>LA AUSENCIA DE INDICACIÓN SOCIAL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2014-01-15T23:37:21Z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3082</vt:i4>
  </property>
  <property fmtid="{D5CDD505-2E9C-101B-9397-08002B2CF9AE}" pid="3" name="_Version">
    <vt:lpwstr>12.0.4518</vt:lpwstr>
  </property>
</Properties>
</file>